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61" r:id="rId6"/>
    <p:sldId id="262" r:id="rId7"/>
    <p:sldId id="260" r:id="rId8"/>
    <p:sldId id="282" r:id="rId9"/>
    <p:sldId id="283" r:id="rId10"/>
    <p:sldId id="284" r:id="rId11"/>
    <p:sldId id="285" r:id="rId12"/>
    <p:sldId id="281" r:id="rId13"/>
    <p:sldId id="287" r:id="rId14"/>
    <p:sldId id="292" r:id="rId15"/>
    <p:sldId id="293" r:id="rId16"/>
    <p:sldId id="294" r:id="rId17"/>
    <p:sldId id="295" r:id="rId18"/>
    <p:sldId id="27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4A7"/>
    <a:srgbClr val="0B9796"/>
    <a:srgbClr val="FFFFFF"/>
    <a:srgbClr val="95A3C6"/>
    <a:srgbClr val="45B0C7"/>
    <a:srgbClr val="759AA5"/>
    <a:srgbClr val="48B39D"/>
    <a:srgbClr val="31939A"/>
    <a:srgbClr val="38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093F-6A3D-4734-9F49-37F4DC6013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FC167-918D-4BE7-ACE2-B1C39EA6A1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FC167-918D-4BE7-ACE2-B1C39EA6A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FC167-918D-4BE7-ACE2-B1C39EA6A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FC167-918D-4BE7-ACE2-B1C39EA6A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FC167-918D-4BE7-ACE2-B1C39EA6A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 userDrawn="1"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任意多边形: 形状 12"/>
          <p:cNvSpPr/>
          <p:nvPr userDrawn="1"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任意多边形: 形状 13"/>
          <p:cNvSpPr/>
          <p:nvPr userDrawn="1"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" name="椭圆 14"/>
          <p:cNvSpPr/>
          <p:nvPr userDrawn="1"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7" name="椭圆 16"/>
          <p:cNvSpPr/>
          <p:nvPr userDrawn="1"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04019" y="3168256"/>
            <a:ext cx="9144000" cy="1218105"/>
          </a:xfrm>
        </p:spPr>
        <p:txBody>
          <a:bodyPr anchor="b">
            <a:normAutofit/>
          </a:bodyPr>
          <a:lstStyle>
            <a:lvl1pPr algn="l">
              <a:defRPr sz="6000" b="1"/>
            </a:lvl1pPr>
          </a:lstStyle>
          <a:p>
            <a:r>
              <a:rPr lang="zh-CN" altLang="en-US" dirty="0"/>
              <a:t>单击此处</a:t>
            </a:r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4019" y="4516537"/>
            <a:ext cx="9144000" cy="107909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任意多边形: 形状 12"/>
          <p:cNvSpPr/>
          <p:nvPr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任意多边形: 形状 13"/>
          <p:cNvSpPr/>
          <p:nvPr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04019" y="3463031"/>
            <a:ext cx="9144000" cy="923330"/>
          </a:xfrm>
        </p:spPr>
        <p:txBody>
          <a:bodyPr lIns="90000" tIns="46800" rIns="90000" bIns="46800" anchor="b">
            <a:normAutofit/>
          </a:bodyPr>
          <a:lstStyle>
            <a:lvl1pPr algn="l">
              <a:defRPr sz="60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4019" y="4516537"/>
            <a:ext cx="9144000" cy="1079098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lIns="90000" tIns="46800" rIns="90000" bIns="46800"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lIns="90000" tIns="46800" rIns="90000" bIns="4680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lIns="90000" tIns="46800" rIns="90000" bIns="46800"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 17"/>
          <p:cNvSpPr/>
          <p:nvPr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: 形状 12"/>
          <p:cNvSpPr/>
          <p:nvPr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: 形状 13"/>
          <p:cNvSpPr/>
          <p:nvPr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3" name="椭圆 22"/>
          <p:cNvSpPr/>
          <p:nvPr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36067" y="3820735"/>
            <a:ext cx="8001000" cy="1711719"/>
          </a:xfrm>
        </p:spPr>
        <p:txBody>
          <a:bodyPr anchor="t" anchorCtr="0">
            <a:normAutofit/>
          </a:bodyPr>
          <a:lstStyle>
            <a:lvl1pPr algn="ctr">
              <a:defRPr sz="66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: 形状 12"/>
          <p:cNvSpPr/>
          <p:nvPr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3" name="任意多边形: 形状 13"/>
          <p:cNvSpPr/>
          <p:nvPr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4" name="椭圆 23"/>
          <p:cNvSpPr/>
          <p:nvPr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62682" y="3120056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1062682" y="4694257"/>
            <a:ext cx="5715000" cy="93481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 17"/>
          <p:cNvSpPr/>
          <p:nvPr userDrawn="1"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 userDrawn="1"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: 形状 12"/>
          <p:cNvSpPr/>
          <p:nvPr userDrawn="1"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: 形状 13"/>
          <p:cNvSpPr/>
          <p:nvPr userDrawn="1"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3" name="椭圆 22"/>
          <p:cNvSpPr/>
          <p:nvPr userDrawn="1"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4" name="椭圆 23"/>
          <p:cNvSpPr/>
          <p:nvPr userDrawn="1"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矩形 26"/>
          <p:cNvSpPr/>
          <p:nvPr userDrawn="1"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椭圆 27"/>
          <p:cNvSpPr/>
          <p:nvPr userDrawn="1"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9" name="矩形 28"/>
          <p:cNvSpPr/>
          <p:nvPr userDrawn="1"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36067" y="3820735"/>
            <a:ext cx="8001000" cy="1711719"/>
          </a:xfrm>
        </p:spPr>
        <p:txBody>
          <a:bodyPr anchor="t" anchorCtr="0">
            <a:normAutofit/>
          </a:bodyPr>
          <a:lstStyle>
            <a:lvl1pPr algn="ctr">
              <a:defRPr sz="6600" b="1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 userDrawn="1"/>
        </p:nvSpPr>
        <p:spPr>
          <a:xfrm>
            <a:off x="267352" y="5871846"/>
            <a:ext cx="1320800" cy="986155"/>
          </a:xfrm>
          <a:custGeom>
            <a:avLst/>
            <a:gdLst>
              <a:gd name="connsiteX0" fmla="*/ 660400 w 1320800"/>
              <a:gd name="connsiteY0" fmla="*/ 0 h 986155"/>
              <a:gd name="connsiteX1" fmla="*/ 1320800 w 1320800"/>
              <a:gd name="connsiteY1" fmla="*/ 660400 h 986155"/>
              <a:gd name="connsiteX2" fmla="*/ 1268903 w 1320800"/>
              <a:gd name="connsiteY2" fmla="*/ 917458 h 986155"/>
              <a:gd name="connsiteX3" fmla="*/ 1231615 w 1320800"/>
              <a:gd name="connsiteY3" fmla="*/ 986155 h 986155"/>
              <a:gd name="connsiteX4" fmla="*/ 89185 w 1320800"/>
              <a:gd name="connsiteY4" fmla="*/ 986155 h 986155"/>
              <a:gd name="connsiteX5" fmla="*/ 51898 w 1320800"/>
              <a:gd name="connsiteY5" fmla="*/ 917458 h 986155"/>
              <a:gd name="connsiteX6" fmla="*/ 0 w 1320800"/>
              <a:gd name="connsiteY6" fmla="*/ 660400 h 986155"/>
              <a:gd name="connsiteX7" fmla="*/ 660400 w 1320800"/>
              <a:gd name="connsiteY7" fmla="*/ 0 h 9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986155">
                <a:moveTo>
                  <a:pt x="660400" y="0"/>
                </a:moveTo>
                <a:cubicBezTo>
                  <a:pt x="1025129" y="0"/>
                  <a:pt x="1320800" y="295671"/>
                  <a:pt x="1320800" y="660400"/>
                </a:cubicBezTo>
                <a:cubicBezTo>
                  <a:pt x="1320800" y="751583"/>
                  <a:pt x="1302321" y="838449"/>
                  <a:pt x="1268903" y="917458"/>
                </a:cubicBezTo>
                <a:lnTo>
                  <a:pt x="1231615" y="986155"/>
                </a:lnTo>
                <a:lnTo>
                  <a:pt x="89185" y="986155"/>
                </a:lnTo>
                <a:lnTo>
                  <a:pt x="51898" y="917458"/>
                </a:lnTo>
                <a:cubicBezTo>
                  <a:pt x="18479" y="838449"/>
                  <a:pt x="0" y="751583"/>
                  <a:pt x="0" y="660400"/>
                </a:cubicBezTo>
                <a:cubicBezTo>
                  <a:pt x="0" y="295671"/>
                  <a:pt x="295671" y="0"/>
                  <a:pt x="660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椭圆 19"/>
          <p:cNvSpPr/>
          <p:nvPr userDrawn="1"/>
        </p:nvSpPr>
        <p:spPr>
          <a:xfrm>
            <a:off x="1751666" y="5778296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 userDrawn="1"/>
        </p:nvSpPr>
        <p:spPr>
          <a:xfrm rot="18879278">
            <a:off x="5826917" y="138660"/>
            <a:ext cx="2377758" cy="2368137"/>
          </a:xfrm>
          <a:custGeom>
            <a:avLst/>
            <a:gdLst>
              <a:gd name="connsiteX0" fmla="*/ 1865056 w 2377758"/>
              <a:gd name="connsiteY0" fmla="*/ 0 h 2368137"/>
              <a:gd name="connsiteX1" fmla="*/ 2377758 w 2377758"/>
              <a:gd name="connsiteY1" fmla="*/ 518921 h 2368137"/>
              <a:gd name="connsiteX2" fmla="*/ 2377758 w 2377758"/>
              <a:gd name="connsiteY2" fmla="*/ 2368137 h 2368137"/>
              <a:gd name="connsiteX3" fmla="*/ 0 w 2377758"/>
              <a:gd name="connsiteY3" fmla="*/ 2368137 h 2368137"/>
              <a:gd name="connsiteX4" fmla="*/ 0 w 2377758"/>
              <a:gd name="connsiteY4" fmla="*/ 0 h 236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758" h="2368137">
                <a:moveTo>
                  <a:pt x="1865056" y="0"/>
                </a:moveTo>
                <a:lnTo>
                  <a:pt x="2377758" y="518921"/>
                </a:lnTo>
                <a:lnTo>
                  <a:pt x="2377758" y="2368137"/>
                </a:lnTo>
                <a:lnTo>
                  <a:pt x="0" y="2368137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2" name="任意多边形: 形状 12"/>
          <p:cNvSpPr/>
          <p:nvPr userDrawn="1"/>
        </p:nvSpPr>
        <p:spPr>
          <a:xfrm>
            <a:off x="11084632" y="261327"/>
            <a:ext cx="667169" cy="664184"/>
          </a:xfrm>
          <a:custGeom>
            <a:avLst/>
            <a:gdLst>
              <a:gd name="connsiteX0" fmla="*/ 290475 w 693578"/>
              <a:gd name="connsiteY0" fmla="*/ 0 h 690475"/>
              <a:gd name="connsiteX1" fmla="*/ 693578 w 693578"/>
              <a:gd name="connsiteY1" fmla="*/ 403103 h 690475"/>
              <a:gd name="connsiteX2" fmla="*/ 575512 w 693578"/>
              <a:gd name="connsiteY2" fmla="*/ 688140 h 690475"/>
              <a:gd name="connsiteX3" fmla="*/ 572682 w 693578"/>
              <a:gd name="connsiteY3" fmla="*/ 690475 h 690475"/>
              <a:gd name="connsiteX4" fmla="*/ 0 w 693578"/>
              <a:gd name="connsiteY4" fmla="*/ 124657 h 690475"/>
              <a:gd name="connsiteX5" fmla="*/ 5438 w 693578"/>
              <a:gd name="connsiteY5" fmla="*/ 118066 h 690475"/>
              <a:gd name="connsiteX6" fmla="*/ 290475 w 693578"/>
              <a:gd name="connsiteY6" fmla="*/ 0 h 69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578" h="690475">
                <a:moveTo>
                  <a:pt x="290475" y="0"/>
                </a:moveTo>
                <a:cubicBezTo>
                  <a:pt x="513103" y="0"/>
                  <a:pt x="693578" y="180475"/>
                  <a:pt x="693578" y="403103"/>
                </a:cubicBezTo>
                <a:cubicBezTo>
                  <a:pt x="693578" y="514417"/>
                  <a:pt x="648459" y="615193"/>
                  <a:pt x="575512" y="688140"/>
                </a:cubicBezTo>
                <a:lnTo>
                  <a:pt x="572682" y="690475"/>
                </a:lnTo>
                <a:lnTo>
                  <a:pt x="0" y="124657"/>
                </a:lnTo>
                <a:lnTo>
                  <a:pt x="5438" y="118066"/>
                </a:lnTo>
                <a:cubicBezTo>
                  <a:pt x="78385" y="45119"/>
                  <a:pt x="179161" y="0"/>
                  <a:pt x="29047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3" name="任意多边形: 形状 13"/>
          <p:cNvSpPr/>
          <p:nvPr userDrawn="1"/>
        </p:nvSpPr>
        <p:spPr>
          <a:xfrm rot="10800000">
            <a:off x="9824304" y="3330602"/>
            <a:ext cx="867411" cy="865814"/>
          </a:xfrm>
          <a:custGeom>
            <a:avLst/>
            <a:gdLst>
              <a:gd name="connsiteX0" fmla="*/ 316888 w 901747"/>
              <a:gd name="connsiteY0" fmla="*/ 0 h 900087"/>
              <a:gd name="connsiteX1" fmla="*/ 901747 w 901747"/>
              <a:gd name="connsiteY1" fmla="*/ 577850 h 900087"/>
              <a:gd name="connsiteX2" fmla="*/ 889486 w 901747"/>
              <a:gd name="connsiteY2" fmla="*/ 617349 h 900087"/>
              <a:gd name="connsiteX3" fmla="*/ 462933 w 901747"/>
              <a:gd name="connsiteY3" fmla="*/ 900087 h 900087"/>
              <a:gd name="connsiteX4" fmla="*/ 0 w 901747"/>
              <a:gd name="connsiteY4" fmla="*/ 437154 h 900087"/>
              <a:gd name="connsiteX5" fmla="*/ 282739 w 901747"/>
              <a:gd name="connsiteY5" fmla="*/ 10601 h 90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747" h="900087">
                <a:moveTo>
                  <a:pt x="316888" y="0"/>
                </a:moveTo>
                <a:lnTo>
                  <a:pt x="901747" y="577850"/>
                </a:lnTo>
                <a:lnTo>
                  <a:pt x="889486" y="617349"/>
                </a:lnTo>
                <a:cubicBezTo>
                  <a:pt x="819209" y="783502"/>
                  <a:pt x="654686" y="900087"/>
                  <a:pt x="462933" y="900087"/>
                </a:cubicBezTo>
                <a:cubicBezTo>
                  <a:pt x="207262" y="900087"/>
                  <a:pt x="0" y="692825"/>
                  <a:pt x="0" y="437154"/>
                </a:cubicBezTo>
                <a:cubicBezTo>
                  <a:pt x="0" y="245401"/>
                  <a:pt x="116585" y="80878"/>
                  <a:pt x="282739" y="106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4" name="椭圆 23"/>
          <p:cNvSpPr/>
          <p:nvPr userDrawn="1"/>
        </p:nvSpPr>
        <p:spPr>
          <a:xfrm>
            <a:off x="8276435" y="3090062"/>
            <a:ext cx="296103" cy="296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椭圆 24"/>
          <p:cNvSpPr/>
          <p:nvPr userDrawn="1"/>
        </p:nvSpPr>
        <p:spPr>
          <a:xfrm>
            <a:off x="10869119" y="1373522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矩形 25"/>
          <p:cNvSpPr/>
          <p:nvPr userDrawn="1"/>
        </p:nvSpPr>
        <p:spPr>
          <a:xfrm rot="18879278">
            <a:off x="9864840" y="2507071"/>
            <a:ext cx="1653752" cy="1647061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椭圆 26"/>
          <p:cNvSpPr/>
          <p:nvPr userDrawn="1"/>
        </p:nvSpPr>
        <p:spPr>
          <a:xfrm>
            <a:off x="10438225" y="3029409"/>
            <a:ext cx="244328" cy="2443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矩形 27"/>
          <p:cNvSpPr/>
          <p:nvPr userDrawn="1"/>
        </p:nvSpPr>
        <p:spPr>
          <a:xfrm rot="18879278">
            <a:off x="10464977" y="504383"/>
            <a:ext cx="1052613" cy="1048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9" name="椭圆 28"/>
          <p:cNvSpPr/>
          <p:nvPr userDrawn="1"/>
        </p:nvSpPr>
        <p:spPr>
          <a:xfrm>
            <a:off x="8662873" y="673572"/>
            <a:ext cx="519827" cy="51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0" name="矩形 29"/>
          <p:cNvSpPr/>
          <p:nvPr userDrawn="1"/>
        </p:nvSpPr>
        <p:spPr>
          <a:xfrm rot="18879278">
            <a:off x="8299255" y="3122339"/>
            <a:ext cx="546567" cy="544356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62682" y="3120056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1062682" y="4694257"/>
            <a:ext cx="5715000" cy="93481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5" Type="http://schemas.openxmlformats.org/officeDocument/2006/relationships/notesSlide" Target="../notesSlides/notesSlide5.xml"/><Relationship Id="rId44" Type="http://schemas.openxmlformats.org/officeDocument/2006/relationships/slideLayout" Target="../slideLayouts/slideLayout18.xml"/><Relationship Id="rId43" Type="http://schemas.openxmlformats.org/officeDocument/2006/relationships/tags" Target="../tags/tag88.xml"/><Relationship Id="rId42" Type="http://schemas.openxmlformats.org/officeDocument/2006/relationships/image" Target="../media/image1.jpeg"/><Relationship Id="rId41" Type="http://schemas.openxmlformats.org/officeDocument/2006/relationships/tags" Target="../tags/tag87.xml"/><Relationship Id="rId40" Type="http://schemas.openxmlformats.org/officeDocument/2006/relationships/tags" Target="../tags/tag86.xml"/><Relationship Id="rId4" Type="http://schemas.openxmlformats.org/officeDocument/2006/relationships/tags" Target="../tags/tag50.xml"/><Relationship Id="rId39" Type="http://schemas.openxmlformats.org/officeDocument/2006/relationships/tags" Target="../tags/tag85.xml"/><Relationship Id="rId38" Type="http://schemas.openxmlformats.org/officeDocument/2006/relationships/tags" Target="../tags/tag84.xml"/><Relationship Id="rId37" Type="http://schemas.openxmlformats.org/officeDocument/2006/relationships/tags" Target="../tags/tag83.xml"/><Relationship Id="rId36" Type="http://schemas.openxmlformats.org/officeDocument/2006/relationships/tags" Target="../tags/tag82.xml"/><Relationship Id="rId35" Type="http://schemas.openxmlformats.org/officeDocument/2006/relationships/tags" Target="../tags/tag81.xml"/><Relationship Id="rId34" Type="http://schemas.openxmlformats.org/officeDocument/2006/relationships/tags" Target="../tags/tag80.xml"/><Relationship Id="rId33" Type="http://schemas.openxmlformats.org/officeDocument/2006/relationships/tags" Target="../tags/tag79.xml"/><Relationship Id="rId32" Type="http://schemas.openxmlformats.org/officeDocument/2006/relationships/tags" Target="../tags/tag78.xml"/><Relationship Id="rId31" Type="http://schemas.openxmlformats.org/officeDocument/2006/relationships/tags" Target="../tags/tag77.xml"/><Relationship Id="rId30" Type="http://schemas.openxmlformats.org/officeDocument/2006/relationships/tags" Target="../tags/tag76.xml"/><Relationship Id="rId3" Type="http://schemas.openxmlformats.org/officeDocument/2006/relationships/tags" Target="../tags/tag49.xml"/><Relationship Id="rId29" Type="http://schemas.openxmlformats.org/officeDocument/2006/relationships/tags" Target="../tags/tag75.xml"/><Relationship Id="rId28" Type="http://schemas.openxmlformats.org/officeDocument/2006/relationships/tags" Target="../tags/tag74.xml"/><Relationship Id="rId27" Type="http://schemas.openxmlformats.org/officeDocument/2006/relationships/tags" Target="../tags/tag73.xml"/><Relationship Id="rId26" Type="http://schemas.openxmlformats.org/officeDocument/2006/relationships/tags" Target="../tags/tag72.xml"/><Relationship Id="rId25" Type="http://schemas.openxmlformats.org/officeDocument/2006/relationships/tags" Target="../tags/tag71.xml"/><Relationship Id="rId24" Type="http://schemas.openxmlformats.org/officeDocument/2006/relationships/tags" Target="../tags/tag70.xml"/><Relationship Id="rId23" Type="http://schemas.openxmlformats.org/officeDocument/2006/relationships/tags" Target="../tags/tag69.xml"/><Relationship Id="rId22" Type="http://schemas.openxmlformats.org/officeDocument/2006/relationships/tags" Target="../tags/tag68.xml"/><Relationship Id="rId21" Type="http://schemas.openxmlformats.org/officeDocument/2006/relationships/tags" Target="../tags/tag67.xml"/><Relationship Id="rId20" Type="http://schemas.openxmlformats.org/officeDocument/2006/relationships/tags" Target="../tags/tag66.xml"/><Relationship Id="rId2" Type="http://schemas.openxmlformats.org/officeDocument/2006/relationships/tags" Target="../tags/tag48.xml"/><Relationship Id="rId19" Type="http://schemas.openxmlformats.org/officeDocument/2006/relationships/tags" Target="../tags/tag65.xml"/><Relationship Id="rId18" Type="http://schemas.openxmlformats.org/officeDocument/2006/relationships/tags" Target="../tags/tag64.xml"/><Relationship Id="rId17" Type="http://schemas.openxmlformats.org/officeDocument/2006/relationships/tags" Target="../tags/tag63.xml"/><Relationship Id="rId16" Type="http://schemas.openxmlformats.org/officeDocument/2006/relationships/tags" Target="../tags/tag62.xml"/><Relationship Id="rId15" Type="http://schemas.openxmlformats.org/officeDocument/2006/relationships/tags" Target="../tags/tag61.xml"/><Relationship Id="rId14" Type="http://schemas.openxmlformats.org/officeDocument/2006/relationships/tags" Target="../tags/tag60.xml"/><Relationship Id="rId13" Type="http://schemas.openxmlformats.org/officeDocument/2006/relationships/tags" Target="../tags/tag59.xml"/><Relationship Id="rId12" Type="http://schemas.openxmlformats.org/officeDocument/2006/relationships/tags" Target="../tags/tag58.xml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ags" Target="../tags/tag91.xml"/><Relationship Id="rId3" Type="http://schemas.openxmlformats.org/officeDocument/2006/relationships/image" Target="../media/image1.jpeg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94.xml"/><Relationship Id="rId3" Type="http://schemas.openxmlformats.org/officeDocument/2006/relationships/image" Target="../media/image1.jpeg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97.xml"/><Relationship Id="rId3" Type="http://schemas.openxmlformats.org/officeDocument/2006/relationships/image" Target="../media/image1.jpeg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06.xml"/><Relationship Id="rId8" Type="http://schemas.openxmlformats.org/officeDocument/2006/relationships/tags" Target="../tags/tag105.xml"/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5" Type="http://schemas.openxmlformats.org/officeDocument/2006/relationships/slideLayout" Target="../slideLayouts/slideLayout17.xml"/><Relationship Id="rId14" Type="http://schemas.openxmlformats.org/officeDocument/2006/relationships/tags" Target="../tags/tag110.xml"/><Relationship Id="rId13" Type="http://schemas.openxmlformats.org/officeDocument/2006/relationships/image" Target="../media/image1.jpeg"/><Relationship Id="rId12" Type="http://schemas.openxmlformats.org/officeDocument/2006/relationships/tags" Target="../tags/tag109.xml"/><Relationship Id="rId11" Type="http://schemas.openxmlformats.org/officeDocument/2006/relationships/tags" Target="../tags/tag108.xml"/><Relationship Id="rId10" Type="http://schemas.openxmlformats.org/officeDocument/2006/relationships/tags" Target="../tags/tag107.xml"/><Relationship Id="rId1" Type="http://schemas.openxmlformats.org/officeDocument/2006/relationships/tags" Target="../tags/tag98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6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1" Type="http://schemas.openxmlformats.org/officeDocument/2006/relationships/notesSlide" Target="../notesSlides/notesSlide2.xml"/><Relationship Id="rId20" Type="http://schemas.openxmlformats.org/officeDocument/2006/relationships/slideLayout" Target="../slideLayouts/slideLayout17.xml"/><Relationship Id="rId2" Type="http://schemas.openxmlformats.org/officeDocument/2006/relationships/image" Target="../media/image1.jpeg"/><Relationship Id="rId19" Type="http://schemas.openxmlformats.org/officeDocument/2006/relationships/tags" Target="../tags/tag27.xml"/><Relationship Id="rId18" Type="http://schemas.openxmlformats.org/officeDocument/2006/relationships/tags" Target="../tags/tag26.xml"/><Relationship Id="rId17" Type="http://schemas.openxmlformats.org/officeDocument/2006/relationships/tags" Target="../tags/tag25.xml"/><Relationship Id="rId16" Type="http://schemas.openxmlformats.org/officeDocument/2006/relationships/tags" Target="../tags/tag24.xml"/><Relationship Id="rId15" Type="http://schemas.openxmlformats.org/officeDocument/2006/relationships/tags" Target="../tags/tag23.xml"/><Relationship Id="rId14" Type="http://schemas.openxmlformats.org/officeDocument/2006/relationships/tags" Target="../tags/tag22.xml"/><Relationship Id="rId13" Type="http://schemas.openxmlformats.org/officeDocument/2006/relationships/tags" Target="../tags/tag21.xml"/><Relationship Id="rId12" Type="http://schemas.openxmlformats.org/officeDocument/2006/relationships/tags" Target="../tags/tag20.xml"/><Relationship Id="rId11" Type="http://schemas.openxmlformats.org/officeDocument/2006/relationships/tags" Target="../tags/tag19.xml"/><Relationship Id="rId10" Type="http://schemas.openxmlformats.org/officeDocument/2006/relationships/tags" Target="../tags/tag18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33.xml"/><Relationship Id="rId6" Type="http://schemas.openxmlformats.org/officeDocument/2006/relationships/image" Target="../media/image1.jpeg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9.xml"/><Relationship Id="rId3" Type="http://schemas.openxmlformats.org/officeDocument/2006/relationships/image" Target="../media/image1.jpeg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41.xml"/><Relationship Id="rId3" Type="http://schemas.openxmlformats.org/officeDocument/2006/relationships/image" Target="../media/image2.jpeg"/><Relationship Id="rId2" Type="http://schemas.openxmlformats.org/officeDocument/2006/relationships/tags" Target="../tags/tag40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42.xml"/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tags" Target="../tags/tag43.xml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>
                <a:sym typeface="+mn-ea"/>
              </a:rPr>
              <a:t>微信小程序认知</a:t>
            </a:r>
            <a:endParaRPr lang="zh-CN" altLang="en-US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2000">
                <a:sym typeface="+mn-ea"/>
              </a:rPr>
              <a:t>Micro letter small programs</a:t>
            </a:r>
            <a:endParaRPr lang="en-US" altLang="zh-CN" sz="2000"/>
          </a:p>
        </p:txBody>
      </p:sp>
      <p:sp>
        <p:nvSpPr>
          <p:cNvPr id="2" name="文本框 1"/>
          <p:cNvSpPr txBox="1"/>
          <p:nvPr/>
        </p:nvSpPr>
        <p:spPr>
          <a:xfrm>
            <a:off x="803910" y="2343150"/>
            <a:ext cx="29673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chemeClr val="tx1"/>
                </a:solidFill>
              </a:rPr>
              <a:t>课件十二</a:t>
            </a:r>
            <a:endParaRPr lang="zh-CN" altLang="en-US" sz="5400" b="1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>
            <a:off x="781050" y="1491615"/>
            <a:ext cx="4409440" cy="1358265"/>
          </a:xfrm>
        </p:spPr>
        <p:txBody>
          <a:bodyPr>
            <a:normAutofit lnSpcReduction="20000"/>
          </a:bodyPr>
          <a:lstStyle/>
          <a:p>
            <a:pPr indent="457200" fontAlgn="auto">
              <a:lnSpc>
                <a:spcPct val="150000"/>
              </a:lnSpc>
            </a:pPr>
            <a:r>
              <a:rPr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微信小程序的出现对于提高人们的工作效率起着重要的作用，其具体表现为应用、推广、行为三个方面。</a:t>
            </a:r>
            <a:endParaRPr lang="zh-CN" altLang="en-US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标题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241300"/>
            <a:ext cx="4681855" cy="11277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微信小程序的作用  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sz="2400" dirty="0">
                <a:solidFill>
                  <a:srgbClr val="0584A7"/>
                </a:solidFill>
              </a:rPr>
              <a:t>The role of WeChat applets</a:t>
            </a:r>
            <a:endParaRPr lang="en-US" altLang="zh-CN" sz="2400" dirty="0">
              <a:solidFill>
                <a:srgbClr val="0584A7"/>
              </a:solidFill>
            </a:endParaRPr>
          </a:p>
        </p:txBody>
      </p:sp>
      <p:sp>
        <p:nvSpPr>
          <p:cNvPr id="5" name="弧形 4"/>
          <p:cNvSpPr/>
          <p:nvPr>
            <p:custDataLst>
              <p:tags r:id="rId3"/>
            </p:custDataLst>
          </p:nvPr>
        </p:nvSpPr>
        <p:spPr>
          <a:xfrm>
            <a:off x="4889303" y="2812555"/>
            <a:ext cx="3118748" cy="3118749"/>
          </a:xfrm>
          <a:prstGeom prst="arc">
            <a:avLst>
              <a:gd name="adj1" fmla="val 15353387"/>
              <a:gd name="adj2" fmla="val 13860959"/>
            </a:avLst>
          </a:prstGeom>
          <a:ln>
            <a:solidFill>
              <a:srgbClr val="0CADDC"/>
            </a:solidFill>
          </a:ln>
        </p:spPr>
        <p:style>
          <a:lnRef idx="1">
            <a:srgbClr val="0CADDC"/>
          </a:lnRef>
          <a:fillRef idx="0">
            <a:srgbClr val="0CADDC"/>
          </a:fillRef>
          <a:effectRef idx="0">
            <a:srgbClr val="0CADDC"/>
          </a:effectRef>
          <a:fontRef idx="minor">
            <a:srgbClr val="5F5F5F"/>
          </a:fontRef>
        </p:style>
        <p:txBody>
          <a:bodyPr rtlCol="0" anchor="ctr">
            <a:normAutofit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>
            <p:custDataLst>
              <p:tags r:id="rId4"/>
            </p:custDataLst>
          </p:nvPr>
        </p:nvSpPr>
        <p:spPr>
          <a:xfrm rot="2984630">
            <a:off x="5428460" y="3025944"/>
            <a:ext cx="211289" cy="182145"/>
          </a:xfrm>
          <a:prstGeom prst="triangle">
            <a:avLst/>
          </a:prstGeom>
          <a:solidFill>
            <a:srgbClr val="0CADDC"/>
          </a:solidFill>
          <a:ln>
            <a:solidFill>
              <a:srgbClr val="0CADDC"/>
            </a:solidFill>
          </a:ln>
        </p:spPr>
        <p:style>
          <a:lnRef idx="2">
            <a:srgbClr val="0CADDC">
              <a:shade val="50000"/>
            </a:srgbClr>
          </a:lnRef>
          <a:fillRef idx="1">
            <a:srgbClr val="0CADDC"/>
          </a:fillRef>
          <a:effectRef idx="0">
            <a:srgbClr val="0CADDC"/>
          </a:effectRef>
          <a:fontRef idx="minor">
            <a:sysClr val="window" lastClr="FFFFFF"/>
          </a:fontRef>
        </p:style>
        <p:txBody>
          <a:bodyPr rtlCol="0" anchor="ctr">
            <a:normAutofit fontScale="25000" lnSpcReduction="20000"/>
          </a:bodyPr>
          <a:p>
            <a:pPr algn="ctr"/>
            <a:endParaRPr lang="zh-CN" altLang="en-US">
              <a:solidFill>
                <a:sysClr val="window" lastClr="FFFFFF"/>
              </a:solidFill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624455" y="3223260"/>
            <a:ext cx="2623185" cy="661670"/>
            <a:chOff x="4133" y="5076"/>
            <a:chExt cx="4131" cy="1042"/>
          </a:xfrm>
        </p:grpSpPr>
        <p:sp>
          <p:nvSpPr>
            <p:cNvPr id="15" name="椭圆 14"/>
            <p:cNvSpPr/>
            <p:nvPr>
              <p:custDataLst>
                <p:tags r:id="rId5"/>
              </p:custDataLst>
            </p:nvPr>
          </p:nvSpPr>
          <p:spPr>
            <a:xfrm>
              <a:off x="8092" y="5295"/>
              <a:ext cx="172" cy="172"/>
            </a:xfrm>
            <a:prstGeom prst="ellipse">
              <a:avLst/>
            </a:prstGeom>
            <a:solidFill>
              <a:srgbClr val="0CADDC"/>
            </a:solidFill>
            <a:ln>
              <a:solidFill>
                <a:srgbClr val="0CADDC"/>
              </a:solidFill>
            </a:ln>
          </p:spPr>
          <p:style>
            <a:lnRef idx="2">
              <a:srgbClr val="0CADDC">
                <a:shade val="50000"/>
              </a:srgbClr>
            </a:lnRef>
            <a:fillRef idx="1">
              <a:srgbClr val="0CADDC"/>
            </a:fillRef>
            <a:effectRef idx="0">
              <a:srgbClr val="0CADDC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>
              <p:custDataLst>
                <p:tags r:id="rId6"/>
              </p:custDataLst>
            </p:nvPr>
          </p:nvCxnSpPr>
          <p:spPr>
            <a:xfrm>
              <a:off x="7522" y="5381"/>
              <a:ext cx="570" cy="0"/>
            </a:xfrm>
            <a:prstGeom prst="line">
              <a:avLst/>
            </a:prstGeom>
            <a:ln w="3175">
              <a:solidFill>
                <a:srgbClr val="0CADDC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  <p:grpSp>
          <p:nvGrpSpPr>
            <p:cNvPr id="39" name="组合 38"/>
            <p:cNvGrpSpPr/>
            <p:nvPr>
              <p:custDataLst>
                <p:tags r:id="rId7"/>
              </p:custDataLst>
            </p:nvPr>
          </p:nvGrpSpPr>
          <p:grpSpPr>
            <a:xfrm>
              <a:off x="6654" y="5086"/>
              <a:ext cx="769" cy="580"/>
              <a:chOff x="-112713" y="6203950"/>
              <a:chExt cx="671513" cy="506413"/>
            </a:xfrm>
            <a:noFill/>
          </p:grpSpPr>
          <p:sp>
            <p:nvSpPr>
              <p:cNvPr id="40" name="Freeform 218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-112713" y="6223000"/>
                <a:ext cx="671513" cy="487363"/>
              </a:xfrm>
              <a:custGeom>
                <a:avLst/>
                <a:gdLst>
                  <a:gd name="T0" fmla="*/ 169 w 179"/>
                  <a:gd name="T1" fmla="*/ 110 h 130"/>
                  <a:gd name="T2" fmla="*/ 124 w 179"/>
                  <a:gd name="T3" fmla="*/ 120 h 130"/>
                  <a:gd name="T4" fmla="*/ 111 w 179"/>
                  <a:gd name="T5" fmla="*/ 81 h 130"/>
                  <a:gd name="T6" fmla="*/ 107 w 179"/>
                  <a:gd name="T7" fmla="*/ 86 h 130"/>
                  <a:gd name="T8" fmla="*/ 0 w 179"/>
                  <a:gd name="T9" fmla="*/ 21 h 130"/>
                  <a:gd name="T10" fmla="*/ 38 w 179"/>
                  <a:gd name="T11" fmla="*/ 14 h 130"/>
                  <a:gd name="T12" fmla="*/ 122 w 179"/>
                  <a:gd name="T13" fmla="*/ 64 h 130"/>
                  <a:gd name="T14" fmla="*/ 118 w 179"/>
                  <a:gd name="T15" fmla="*/ 69 h 130"/>
                  <a:gd name="T16" fmla="*/ 159 w 179"/>
                  <a:gd name="T17" fmla="*/ 65 h 130"/>
                  <a:gd name="T18" fmla="*/ 169 w 179"/>
                  <a:gd name="T19" fmla="*/ 11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9" h="130">
                    <a:moveTo>
                      <a:pt x="169" y="110"/>
                    </a:moveTo>
                    <a:cubicBezTo>
                      <a:pt x="160" y="125"/>
                      <a:pt x="139" y="130"/>
                      <a:pt x="124" y="120"/>
                    </a:cubicBezTo>
                    <a:cubicBezTo>
                      <a:pt x="111" y="112"/>
                      <a:pt x="106" y="95"/>
                      <a:pt x="111" y="81"/>
                    </a:cubicBezTo>
                    <a:cubicBezTo>
                      <a:pt x="107" y="86"/>
                      <a:pt x="107" y="86"/>
                      <a:pt x="107" y="8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16" y="0"/>
                      <a:pt x="38" y="14"/>
                    </a:cubicBezTo>
                    <a:cubicBezTo>
                      <a:pt x="60" y="28"/>
                      <a:pt x="122" y="64"/>
                      <a:pt x="122" y="64"/>
                    </a:cubicBezTo>
                    <a:cubicBezTo>
                      <a:pt x="118" y="69"/>
                      <a:pt x="118" y="69"/>
                      <a:pt x="118" y="69"/>
                    </a:cubicBezTo>
                    <a:cubicBezTo>
                      <a:pt x="129" y="58"/>
                      <a:pt x="146" y="56"/>
                      <a:pt x="159" y="65"/>
                    </a:cubicBezTo>
                    <a:cubicBezTo>
                      <a:pt x="175" y="74"/>
                      <a:pt x="179" y="95"/>
                      <a:pt x="169" y="110"/>
                    </a:cubicBezTo>
                    <a:close/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9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219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360362" y="6507163"/>
                <a:ext cx="115888" cy="120650"/>
              </a:xfrm>
              <a:custGeom>
                <a:avLst/>
                <a:gdLst>
                  <a:gd name="T0" fmla="*/ 27 w 31"/>
                  <a:gd name="T1" fmla="*/ 24 h 32"/>
                  <a:gd name="T2" fmla="*/ 8 w 31"/>
                  <a:gd name="T3" fmla="*/ 28 h 32"/>
                  <a:gd name="T4" fmla="*/ 4 w 31"/>
                  <a:gd name="T5" fmla="*/ 9 h 32"/>
                  <a:gd name="T6" fmla="*/ 23 w 31"/>
                  <a:gd name="T7" fmla="*/ 5 h 32"/>
                  <a:gd name="T8" fmla="*/ 27 w 31"/>
                  <a:gd name="T9" fmla="*/ 2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27" y="24"/>
                    </a:moveTo>
                    <a:cubicBezTo>
                      <a:pt x="23" y="30"/>
                      <a:pt x="15" y="32"/>
                      <a:pt x="8" y="28"/>
                    </a:cubicBezTo>
                    <a:cubicBezTo>
                      <a:pt x="2" y="24"/>
                      <a:pt x="0" y="15"/>
                      <a:pt x="4" y="9"/>
                    </a:cubicBezTo>
                    <a:cubicBezTo>
                      <a:pt x="8" y="2"/>
                      <a:pt x="17" y="0"/>
                      <a:pt x="23" y="5"/>
                    </a:cubicBezTo>
                    <a:cubicBezTo>
                      <a:pt x="30" y="9"/>
                      <a:pt x="31" y="17"/>
                      <a:pt x="27" y="24"/>
                    </a:cubicBezTo>
                    <a:close/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220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236537" y="6203950"/>
                <a:ext cx="322263" cy="255588"/>
              </a:xfrm>
              <a:custGeom>
                <a:avLst/>
                <a:gdLst>
                  <a:gd name="T0" fmla="*/ 63 w 86"/>
                  <a:gd name="T1" fmla="*/ 68 h 68"/>
                  <a:gd name="T2" fmla="*/ 66 w 86"/>
                  <a:gd name="T3" fmla="*/ 66 h 68"/>
                  <a:gd name="T4" fmla="*/ 76 w 86"/>
                  <a:gd name="T5" fmla="*/ 20 h 68"/>
                  <a:gd name="T6" fmla="*/ 31 w 86"/>
                  <a:gd name="T7" fmla="*/ 10 h 68"/>
                  <a:gd name="T8" fmla="*/ 18 w 86"/>
                  <a:gd name="T9" fmla="*/ 49 h 68"/>
                  <a:gd name="T10" fmla="*/ 14 w 86"/>
                  <a:gd name="T11" fmla="*/ 44 h 68"/>
                  <a:gd name="T12" fmla="*/ 0 w 86"/>
                  <a:gd name="T13" fmla="*/ 5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68">
                    <a:moveTo>
                      <a:pt x="63" y="68"/>
                    </a:moveTo>
                    <a:cubicBezTo>
                      <a:pt x="64" y="67"/>
                      <a:pt x="65" y="66"/>
                      <a:pt x="66" y="66"/>
                    </a:cubicBezTo>
                    <a:cubicBezTo>
                      <a:pt x="82" y="56"/>
                      <a:pt x="86" y="36"/>
                      <a:pt x="76" y="20"/>
                    </a:cubicBezTo>
                    <a:cubicBezTo>
                      <a:pt x="67" y="5"/>
                      <a:pt x="46" y="0"/>
                      <a:pt x="31" y="10"/>
                    </a:cubicBezTo>
                    <a:cubicBezTo>
                      <a:pt x="18" y="19"/>
                      <a:pt x="13" y="35"/>
                      <a:pt x="18" y="49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0" y="52"/>
                      <a:pt x="0" y="52"/>
                      <a:pt x="0" y="52"/>
                    </a:cubicBezTo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3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221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330200" y="6432550"/>
                <a:ext cx="33338" cy="26988"/>
              </a:xfrm>
              <a:custGeom>
                <a:avLst/>
                <a:gdLst>
                  <a:gd name="T0" fmla="*/ 1 w 9"/>
                  <a:gd name="T1" fmla="*/ 7 h 7"/>
                  <a:gd name="T2" fmla="*/ 4 w 9"/>
                  <a:gd name="T3" fmla="*/ 5 h 7"/>
                  <a:gd name="T4" fmla="*/ 0 w 9"/>
                  <a:gd name="T5" fmla="*/ 0 h 7"/>
                  <a:gd name="T6" fmla="*/ 9 w 9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1" y="7"/>
                    </a:moveTo>
                    <a:cubicBezTo>
                      <a:pt x="3" y="6"/>
                      <a:pt x="4" y="5"/>
                      <a:pt x="4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6" y="5"/>
                      <a:pt x="9" y="7"/>
                    </a:cubicBezTo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222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-112713" y="6459538"/>
                <a:ext cx="349250" cy="236538"/>
              </a:xfrm>
              <a:custGeom>
                <a:avLst/>
                <a:gdLst>
                  <a:gd name="T0" fmla="*/ 68 w 93"/>
                  <a:gd name="T1" fmla="*/ 0 h 63"/>
                  <a:gd name="T2" fmla="*/ 0 w 93"/>
                  <a:gd name="T3" fmla="*/ 41 h 63"/>
                  <a:gd name="T4" fmla="*/ 38 w 93"/>
                  <a:gd name="T5" fmla="*/ 48 h 63"/>
                  <a:gd name="T6" fmla="*/ 93 w 93"/>
                  <a:gd name="T7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63">
                    <a:moveTo>
                      <a:pt x="68" y="0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16" y="63"/>
                      <a:pt x="38" y="48"/>
                    </a:cubicBezTo>
                    <a:cubicBezTo>
                      <a:pt x="50" y="41"/>
                      <a:pt x="74" y="26"/>
                      <a:pt x="93" y="15"/>
                    </a:cubicBezTo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75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223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360362" y="6286500"/>
                <a:ext cx="115888" cy="119063"/>
              </a:xfrm>
              <a:custGeom>
                <a:avLst/>
                <a:gdLst>
                  <a:gd name="T0" fmla="*/ 27 w 31"/>
                  <a:gd name="T1" fmla="*/ 8 h 32"/>
                  <a:gd name="T2" fmla="*/ 8 w 31"/>
                  <a:gd name="T3" fmla="*/ 4 h 32"/>
                  <a:gd name="T4" fmla="*/ 4 w 31"/>
                  <a:gd name="T5" fmla="*/ 23 h 32"/>
                  <a:gd name="T6" fmla="*/ 23 w 31"/>
                  <a:gd name="T7" fmla="*/ 28 h 32"/>
                  <a:gd name="T8" fmla="*/ 27 w 31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27" y="8"/>
                    </a:moveTo>
                    <a:cubicBezTo>
                      <a:pt x="23" y="2"/>
                      <a:pt x="15" y="0"/>
                      <a:pt x="8" y="4"/>
                    </a:cubicBezTo>
                    <a:cubicBezTo>
                      <a:pt x="2" y="8"/>
                      <a:pt x="0" y="17"/>
                      <a:pt x="4" y="23"/>
                    </a:cubicBezTo>
                    <a:cubicBezTo>
                      <a:pt x="8" y="30"/>
                      <a:pt x="17" y="32"/>
                      <a:pt x="23" y="28"/>
                    </a:cubicBezTo>
                    <a:cubicBezTo>
                      <a:pt x="30" y="24"/>
                      <a:pt x="31" y="15"/>
                      <a:pt x="27" y="8"/>
                    </a:cubicBezTo>
                    <a:close/>
                  </a:path>
                </a:pathLst>
              </a:custGeom>
              <a:grpFill/>
              <a:ln w="3175" cap="rnd">
                <a:solidFill>
                  <a:srgbClr val="3DB195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46" name="Oval 224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31775" y="6440488"/>
                <a:ext cx="22225" cy="22225"/>
              </a:xfrm>
              <a:prstGeom prst="ellipse">
                <a:avLst/>
              </a:prstGeom>
              <a:grpFill/>
              <a:ln w="3175">
                <a:solidFill>
                  <a:srgbClr val="3DB195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4" name="矩形 53"/>
            <p:cNvSpPr/>
            <p:nvPr>
              <p:custDataLst>
                <p:tags r:id="rId15"/>
              </p:custDataLst>
            </p:nvPr>
          </p:nvSpPr>
          <p:spPr>
            <a:xfrm>
              <a:off x="4133" y="5198"/>
              <a:ext cx="2336" cy="810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p>
              <a:pPr algn="r"/>
              <a:r>
                <a:rPr lang="zh-CN" altLang="zh-CN" sz="2400" dirty="0">
                  <a:sym typeface="Arial" panose="020B0604020202020204" pitchFamily="34" charset="0"/>
                </a:rPr>
                <a:t>应用方面</a:t>
              </a:r>
              <a:endParaRPr lang="zh-CN" altLang="zh-CN" sz="2400" dirty="0">
                <a:sym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>
              <p:custDataLst>
                <p:tags r:id="rId16"/>
              </p:custDataLst>
            </p:nvPr>
          </p:nvCxnSpPr>
          <p:spPr>
            <a:xfrm>
              <a:off x="6525" y="5076"/>
              <a:ext cx="0" cy="1043"/>
            </a:xfrm>
            <a:prstGeom prst="line">
              <a:avLst/>
            </a:prstGeom>
            <a:ln w="76200">
              <a:solidFill>
                <a:srgbClr val="3DB195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3282315" y="5073650"/>
            <a:ext cx="1970405" cy="1091565"/>
            <a:chOff x="5169" y="7990"/>
            <a:chExt cx="3103" cy="1719"/>
          </a:xfrm>
        </p:grpSpPr>
        <p:sp>
          <p:nvSpPr>
            <p:cNvPr id="13" name="椭圆 12"/>
            <p:cNvSpPr/>
            <p:nvPr>
              <p:custDataLst>
                <p:tags r:id="rId17"/>
              </p:custDataLst>
            </p:nvPr>
          </p:nvSpPr>
          <p:spPr>
            <a:xfrm>
              <a:off x="8100" y="8223"/>
              <a:ext cx="172" cy="172"/>
            </a:xfrm>
            <a:prstGeom prst="ellipse">
              <a:avLst/>
            </a:prstGeom>
            <a:solidFill>
              <a:srgbClr val="0CADDC"/>
            </a:solidFill>
            <a:ln>
              <a:solidFill>
                <a:srgbClr val="0CADDC"/>
              </a:solidFill>
            </a:ln>
          </p:spPr>
          <p:style>
            <a:lnRef idx="2">
              <a:srgbClr val="0CADDC">
                <a:shade val="50000"/>
              </a:srgbClr>
            </a:lnRef>
            <a:fillRef idx="1">
              <a:srgbClr val="0CADDC"/>
            </a:fillRef>
            <a:effectRef idx="0">
              <a:srgbClr val="0CADDC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cxnSp>
          <p:nvCxnSpPr>
            <p:cNvPr id="14" name="直接连接符 13"/>
            <p:cNvCxnSpPr/>
            <p:nvPr>
              <p:custDataLst>
                <p:tags r:id="rId18"/>
              </p:custDataLst>
            </p:nvPr>
          </p:nvCxnSpPr>
          <p:spPr>
            <a:xfrm>
              <a:off x="7505" y="8309"/>
              <a:ext cx="595" cy="0"/>
            </a:xfrm>
            <a:prstGeom prst="line">
              <a:avLst/>
            </a:prstGeom>
            <a:ln w="3175">
              <a:solidFill>
                <a:srgbClr val="0CADDC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  <p:grpSp>
          <p:nvGrpSpPr>
            <p:cNvPr id="22" name="组合 21"/>
            <p:cNvGrpSpPr/>
            <p:nvPr>
              <p:custDataLst>
                <p:tags r:id="rId19"/>
              </p:custDataLst>
            </p:nvPr>
          </p:nvGrpSpPr>
          <p:grpSpPr>
            <a:xfrm>
              <a:off x="6433" y="9069"/>
              <a:ext cx="640" cy="641"/>
              <a:chOff x="-46037" y="3214688"/>
              <a:chExt cx="558800" cy="560388"/>
            </a:xfrm>
            <a:noFill/>
          </p:grpSpPr>
          <p:sp>
            <p:nvSpPr>
              <p:cNvPr id="23" name="Freeform 57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-46037" y="3214688"/>
                <a:ext cx="558800" cy="560388"/>
              </a:xfrm>
              <a:custGeom>
                <a:avLst/>
                <a:gdLst>
                  <a:gd name="T0" fmla="*/ 58 w 149"/>
                  <a:gd name="T1" fmla="*/ 146 h 149"/>
                  <a:gd name="T2" fmla="*/ 47 w 149"/>
                  <a:gd name="T3" fmla="*/ 146 h 149"/>
                  <a:gd name="T4" fmla="*/ 3 w 149"/>
                  <a:gd name="T5" fmla="*/ 102 h 149"/>
                  <a:gd name="T6" fmla="*/ 3 w 149"/>
                  <a:gd name="T7" fmla="*/ 90 h 149"/>
                  <a:gd name="T8" fmla="*/ 90 w 149"/>
                  <a:gd name="T9" fmla="*/ 3 h 149"/>
                  <a:gd name="T10" fmla="*/ 101 w 149"/>
                  <a:gd name="T11" fmla="*/ 3 h 149"/>
                  <a:gd name="T12" fmla="*/ 145 w 149"/>
                  <a:gd name="T13" fmla="*/ 47 h 149"/>
                  <a:gd name="T14" fmla="*/ 145 w 149"/>
                  <a:gd name="T15" fmla="*/ 59 h 149"/>
                  <a:gd name="T16" fmla="*/ 58 w 149"/>
                  <a:gd name="T17" fmla="*/ 146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9" h="149">
                    <a:moveTo>
                      <a:pt x="58" y="146"/>
                    </a:moveTo>
                    <a:cubicBezTo>
                      <a:pt x="55" y="149"/>
                      <a:pt x="50" y="149"/>
                      <a:pt x="47" y="146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0" y="99"/>
                      <a:pt x="0" y="94"/>
                      <a:pt x="3" y="90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93" y="0"/>
                      <a:pt x="98" y="0"/>
                      <a:pt x="101" y="3"/>
                    </a:cubicBezTo>
                    <a:cubicBezTo>
                      <a:pt x="145" y="47"/>
                      <a:pt x="145" y="47"/>
                      <a:pt x="145" y="47"/>
                    </a:cubicBezTo>
                    <a:cubicBezTo>
                      <a:pt x="149" y="51"/>
                      <a:pt x="149" y="56"/>
                      <a:pt x="145" y="59"/>
                    </a:cubicBezTo>
                    <a:lnTo>
                      <a:pt x="58" y="146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4" name="Line 58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82563" y="3335338"/>
                <a:ext cx="211138" cy="206375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5" name="Line 59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69850" y="3448051"/>
                <a:ext cx="211138" cy="206375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6" name="Line 60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 flipH="1">
                <a:off x="100013" y="3360738"/>
                <a:ext cx="123825" cy="120650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7" name="Line 61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 flipH="1">
                <a:off x="130175" y="3387726"/>
                <a:ext cx="120650" cy="123825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8" name="Line 62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H="1">
                <a:off x="160338" y="3417888"/>
                <a:ext cx="120650" cy="120650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29" name="Line 63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 flipH="1">
                <a:off x="190500" y="3448051"/>
                <a:ext cx="120650" cy="120650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0" name="Line 64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H="1">
                <a:off x="217488" y="3473451"/>
                <a:ext cx="119063" cy="123825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" name="Line 65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 flipH="1">
                <a:off x="247650" y="3503613"/>
                <a:ext cx="119063" cy="120650"/>
              </a:xfrm>
              <a:prstGeom prst="line">
                <a:avLst/>
              </a:prstGeom>
              <a:grpFill/>
              <a:ln w="3175" cap="rnd">
                <a:solidFill>
                  <a:srgbClr val="4ECAA4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3" name="矩形 52"/>
            <p:cNvSpPr/>
            <p:nvPr>
              <p:custDataLst>
                <p:tags r:id="rId29"/>
              </p:custDataLst>
            </p:nvPr>
          </p:nvSpPr>
          <p:spPr>
            <a:xfrm>
              <a:off x="5169" y="7990"/>
              <a:ext cx="2336" cy="810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p>
              <a:pPr algn="r"/>
              <a:r>
                <a:rPr lang="zh-CN" altLang="en-US" sz="2400" dirty="0">
                  <a:sym typeface="Arial" panose="020B0604020202020204" pitchFamily="34" charset="0"/>
                </a:rPr>
                <a:t>推广方面</a:t>
              </a:r>
              <a:endParaRPr lang="zh-CN" altLang="en-US" sz="2400" dirty="0">
                <a:sym typeface="Arial" panose="020B0604020202020204" pitchFamily="34" charset="0"/>
              </a:endParaRPr>
            </a:p>
          </p:txBody>
        </p:sp>
        <p:cxnSp>
          <p:nvCxnSpPr>
            <p:cNvPr id="58" name="直接连接符 57"/>
            <p:cNvCxnSpPr/>
            <p:nvPr>
              <p:custDataLst>
                <p:tags r:id="rId30"/>
              </p:custDataLst>
            </p:nvPr>
          </p:nvCxnSpPr>
          <p:spPr>
            <a:xfrm>
              <a:off x="6069" y="8897"/>
              <a:ext cx="1316" cy="0"/>
            </a:xfrm>
            <a:prstGeom prst="line">
              <a:avLst/>
            </a:prstGeom>
            <a:ln w="76200">
              <a:solidFill>
                <a:srgbClr val="4ECAA4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7952105" y="3783330"/>
            <a:ext cx="1999615" cy="1032510"/>
            <a:chOff x="12523" y="5958"/>
            <a:chExt cx="3149" cy="1626"/>
          </a:xfrm>
        </p:grpSpPr>
        <p:sp>
          <p:nvSpPr>
            <p:cNvPr id="9" name="椭圆 8"/>
            <p:cNvSpPr/>
            <p:nvPr>
              <p:custDataLst>
                <p:tags r:id="rId31"/>
              </p:custDataLst>
            </p:nvPr>
          </p:nvSpPr>
          <p:spPr>
            <a:xfrm>
              <a:off x="12523" y="6683"/>
              <a:ext cx="172" cy="172"/>
            </a:xfrm>
            <a:prstGeom prst="ellipse">
              <a:avLst/>
            </a:prstGeom>
            <a:solidFill>
              <a:srgbClr val="0CADDC"/>
            </a:solidFill>
            <a:ln>
              <a:solidFill>
                <a:srgbClr val="0CADDC"/>
              </a:solidFill>
            </a:ln>
          </p:spPr>
          <p:style>
            <a:lnRef idx="2">
              <a:srgbClr val="0CADDC">
                <a:shade val="50000"/>
              </a:srgbClr>
            </a:lnRef>
            <a:fillRef idx="1">
              <a:srgbClr val="0CADDC"/>
            </a:fillRef>
            <a:effectRef idx="0">
              <a:srgbClr val="0CADDC"/>
            </a:effectRef>
            <a:fontRef idx="minor">
              <a:sysClr val="window" lastClr="FFFFFF"/>
            </a:fontRef>
          </p:style>
          <p:txBody>
            <a:bodyPr rtlCol="0" anchor="ctr">
              <a:normAutofit fontScale="25000" lnSpcReduction="20000"/>
            </a:bodyPr>
            <a:p>
              <a:pPr algn="ctr"/>
              <a:endParaRPr lang="zh-CN" altLang="en-US">
                <a:solidFill>
                  <a:sysClr val="window" lastClr="FFFFFF"/>
                </a:solidFill>
                <a:sym typeface="Arial" panose="020B0604020202020204" pitchFamily="34" charset="0"/>
              </a:endParaRPr>
            </a:p>
          </p:txBody>
        </p:sp>
        <p:cxnSp>
          <p:nvCxnSpPr>
            <p:cNvPr id="10" name="直接连接符 9"/>
            <p:cNvCxnSpPr>
              <a:stCxn id="9" idx="6"/>
            </p:cNvCxnSpPr>
            <p:nvPr>
              <p:custDataLst>
                <p:tags r:id="rId32"/>
              </p:custDataLst>
            </p:nvPr>
          </p:nvCxnSpPr>
          <p:spPr>
            <a:xfrm>
              <a:off x="12695" y="6769"/>
              <a:ext cx="362" cy="0"/>
            </a:xfrm>
            <a:prstGeom prst="line">
              <a:avLst/>
            </a:prstGeom>
            <a:solidFill>
              <a:sysClr val="window" lastClr="FFFFFF"/>
            </a:solidFill>
            <a:ln w="3175">
              <a:solidFill>
                <a:srgbClr val="0CADDC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  <p:grpSp>
          <p:nvGrpSpPr>
            <p:cNvPr id="32" name="组合 31"/>
            <p:cNvGrpSpPr/>
            <p:nvPr>
              <p:custDataLst>
                <p:tags r:id="rId33"/>
              </p:custDataLst>
            </p:nvPr>
          </p:nvGrpSpPr>
          <p:grpSpPr>
            <a:xfrm>
              <a:off x="13354" y="6966"/>
              <a:ext cx="618" cy="618"/>
              <a:chOff x="11701463" y="4713288"/>
              <a:chExt cx="539750" cy="539750"/>
            </a:xfrm>
            <a:noFill/>
          </p:grpSpPr>
          <p:sp>
            <p:nvSpPr>
              <p:cNvPr id="33" name="Freeform 212"/>
              <p:cNvSpPr>
                <a:spLocks noEditPoint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1701463" y="4713288"/>
                <a:ext cx="539750" cy="539750"/>
              </a:xfrm>
              <a:custGeom>
                <a:avLst/>
                <a:gdLst>
                  <a:gd name="T0" fmla="*/ 0 w 340"/>
                  <a:gd name="T1" fmla="*/ 340 h 340"/>
                  <a:gd name="T2" fmla="*/ 0 w 340"/>
                  <a:gd name="T3" fmla="*/ 0 h 340"/>
                  <a:gd name="T4" fmla="*/ 340 w 340"/>
                  <a:gd name="T5" fmla="*/ 0 h 340"/>
                  <a:gd name="T6" fmla="*/ 0 w 340"/>
                  <a:gd name="T7" fmla="*/ 340 h 340"/>
                  <a:gd name="T8" fmla="*/ 66 w 340"/>
                  <a:gd name="T9" fmla="*/ 66 h 340"/>
                  <a:gd name="T10" fmla="*/ 66 w 340"/>
                  <a:gd name="T11" fmla="*/ 180 h 340"/>
                  <a:gd name="T12" fmla="*/ 180 w 340"/>
                  <a:gd name="T13" fmla="*/ 66 h 340"/>
                  <a:gd name="T14" fmla="*/ 66 w 340"/>
                  <a:gd name="T15" fmla="*/ 66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340">
                    <a:moveTo>
                      <a:pt x="0" y="340"/>
                    </a:moveTo>
                    <a:lnTo>
                      <a:pt x="0" y="0"/>
                    </a:lnTo>
                    <a:lnTo>
                      <a:pt x="340" y="0"/>
                    </a:lnTo>
                    <a:lnTo>
                      <a:pt x="0" y="340"/>
                    </a:lnTo>
                    <a:close/>
                    <a:moveTo>
                      <a:pt x="66" y="66"/>
                    </a:moveTo>
                    <a:lnTo>
                      <a:pt x="66" y="180"/>
                    </a:lnTo>
                    <a:lnTo>
                      <a:pt x="180" y="66"/>
                    </a:lnTo>
                    <a:lnTo>
                      <a:pt x="66" y="66"/>
                    </a:lnTo>
                    <a:close/>
                  </a:path>
                </a:pathLst>
              </a:cu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4" name="Line 213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1791950" y="4727575"/>
                <a:ext cx="0" cy="26988"/>
              </a:xfrm>
              <a:prstGeom prst="line">
                <a:avLst/>
              </a:pr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5" name="Line 214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1869738" y="4727575"/>
                <a:ext cx="0" cy="26988"/>
              </a:xfrm>
              <a:prstGeom prst="line">
                <a:avLst/>
              </a:pr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6" name="Line 21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1952288" y="4727575"/>
                <a:ext cx="0" cy="26988"/>
              </a:xfrm>
              <a:prstGeom prst="line">
                <a:avLst/>
              </a:pr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7" name="Line 21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2031663" y="4727575"/>
                <a:ext cx="0" cy="26988"/>
              </a:xfrm>
              <a:prstGeom prst="line">
                <a:avLst/>
              </a:pr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8" name="Line 21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111038" y="4727575"/>
                <a:ext cx="0" cy="26988"/>
              </a:xfrm>
              <a:prstGeom prst="line">
                <a:avLst/>
              </a:prstGeom>
              <a:grpFill/>
              <a:ln w="3175" cap="rnd">
                <a:solidFill>
                  <a:srgbClr val="F3BF00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p>
                <a:endParaRPr lang="zh-CN" altLang="en-US">
                  <a:solidFill>
                    <a:sysClr val="window" lastClr="FFFFFF"/>
                  </a:solidFill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1" name="矩形 50"/>
            <p:cNvSpPr/>
            <p:nvPr>
              <p:custDataLst>
                <p:tags r:id="rId40"/>
              </p:custDataLst>
            </p:nvPr>
          </p:nvSpPr>
          <p:spPr>
            <a:xfrm>
              <a:off x="13238" y="5958"/>
              <a:ext cx="2435" cy="726"/>
            </a:xfrm>
            <a:prstGeom prst="rect">
              <a:avLst/>
            </a:prstGeom>
          </p:spPr>
          <p:txBody>
            <a:bodyPr wrap="square" anchor="ctr" anchorCtr="0">
              <a:noAutofit/>
            </a:bodyPr>
            <a:p>
              <a:pPr lvl="0"/>
              <a:r>
                <a:rPr lang="zh-CN" altLang="en-US" sz="2400" dirty="0">
                  <a:solidFill>
                    <a:srgbClr val="3F4143"/>
                  </a:solidFill>
                  <a:sym typeface="Arial" panose="020B0604020202020204" pitchFamily="34" charset="0"/>
                </a:rPr>
                <a:t>行为方面</a:t>
              </a:r>
              <a:endParaRPr lang="zh-CN" altLang="en-US" sz="2400" dirty="0">
                <a:solidFill>
                  <a:srgbClr val="3F4143"/>
                </a:solidFill>
                <a:sym typeface="Arial" panose="020B0604020202020204" pitchFamily="34" charset="0"/>
              </a:endParaRPr>
            </a:p>
          </p:txBody>
        </p:sp>
        <p:cxnSp>
          <p:nvCxnSpPr>
            <p:cNvPr id="59" name="直接连接符 58"/>
            <p:cNvCxnSpPr/>
            <p:nvPr>
              <p:custDataLst>
                <p:tags r:id="rId41"/>
              </p:custDataLst>
            </p:nvPr>
          </p:nvCxnSpPr>
          <p:spPr>
            <a:xfrm>
              <a:off x="13314" y="6764"/>
              <a:ext cx="1316" cy="0"/>
            </a:xfrm>
            <a:prstGeom prst="line">
              <a:avLst/>
            </a:prstGeom>
            <a:ln w="76200">
              <a:solidFill>
                <a:srgbClr val="F3BF00"/>
              </a:solidFill>
            </a:ln>
          </p:spPr>
          <p:style>
            <a:lnRef idx="1">
              <a:srgbClr val="0CADDC"/>
            </a:lnRef>
            <a:fillRef idx="0">
              <a:srgbClr val="0CADDC"/>
            </a:fillRef>
            <a:effectRef idx="0">
              <a:srgbClr val="0CADDC"/>
            </a:effectRef>
            <a:fontRef idx="minor">
              <a:srgbClr val="5F5F5F"/>
            </a:fontRef>
          </p:style>
        </p:cxnSp>
      </p:grpSp>
      <p:pic>
        <p:nvPicPr>
          <p:cNvPr id="11" name="图片 10" descr="20149309313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 uiExpand="1" build="p"/>
      <p:bldP spid="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5160" y="574675"/>
            <a:ext cx="20339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endParaRPr lang="zh-CN" altLang="zh-CN" sz="2400" spc="120" dirty="0">
              <a:solidFill>
                <a:schemeClr val="tx1"/>
              </a:solidFill>
              <a:uFillTx/>
              <a:sym typeface="Arial" panose="020B0604020202020204" pitchFamily="34" charset="0"/>
            </a:endParaRPr>
          </a:p>
        </p:txBody>
      </p:sp>
      <p:sp>
        <p:nvSpPr>
          <p:cNvPr id="24" name="环形箭头 23"/>
          <p:cNvSpPr/>
          <p:nvPr>
            <p:custDataLst>
              <p:tags r:id="rId1"/>
            </p:custDataLst>
          </p:nvPr>
        </p:nvSpPr>
        <p:spPr>
          <a:xfrm rot="18275951">
            <a:off x="829522" y="1560079"/>
            <a:ext cx="3805474" cy="3805474"/>
          </a:xfrm>
          <a:prstGeom prst="circularArrow">
            <a:avLst>
              <a:gd name="adj1" fmla="val 3344"/>
              <a:gd name="adj2" fmla="val 330680"/>
              <a:gd name="adj3" fmla="val 13751966"/>
              <a:gd name="adj4" fmla="val 14242613"/>
              <a:gd name="adj5" fmla="val 3240"/>
            </a:avLst>
          </a:prstGeom>
          <a:solidFill>
            <a:srgbClr val="DDDDDD"/>
          </a:solidFill>
        </p:spPr>
        <p:style>
          <a:lnRef idx="0">
            <a:srgbClr val="47B6E7">
              <a:hueOff val="0"/>
              <a:satOff val="0"/>
              <a:lumOff val="0"/>
              <a:alphaOff val="0"/>
            </a:srgbClr>
          </a:lnRef>
          <a:fillRef idx="1">
            <a:srgbClr val="47B6E7">
              <a:tint val="40000"/>
              <a:hueOff val="0"/>
              <a:satOff val="0"/>
              <a:lumOff val="0"/>
              <a:alphaOff val="0"/>
            </a:srgbClr>
          </a:fillRef>
          <a:effectRef idx="0">
            <a:srgbClr val="47B6E7">
              <a:tint val="40000"/>
              <a:hueOff val="0"/>
              <a:satOff val="0"/>
              <a:lumOff val="0"/>
              <a:alphaOff val="0"/>
            </a:srgbClr>
          </a:effectRef>
          <a:fontRef idx="minor">
            <a:sysClr val="windowText" lastClr="000000">
              <a:hueOff val="0"/>
              <a:satOff val="0"/>
              <a:lumOff val="0"/>
              <a:alphaOff val="0"/>
            </a:sysClr>
          </a:fontRef>
        </p:style>
        <p:txBody>
          <a:bodyPr/>
          <a:p>
            <a:endParaRPr lang="zh-CN" altLang="en-US"/>
          </a:p>
        </p:txBody>
      </p:sp>
      <p:sp>
        <p:nvSpPr>
          <p:cNvPr id="19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6916" y="2534117"/>
            <a:ext cx="1869866" cy="1829720"/>
          </a:xfrm>
          <a:prstGeom prst="ellipse">
            <a:avLst/>
          </a:prstGeom>
          <a:solidFill>
            <a:srgbClr val="47B6E7"/>
          </a:solidFill>
          <a:ln>
            <a:noFill/>
          </a:ln>
        </p:spPr>
        <p:txBody>
          <a:bodyPr wrap="square" lIns="0" tIns="0" rIns="0" bIns="0" anchor="ctr">
            <a:normAutofit/>
          </a:bodyPr>
          <a:p>
            <a:pPr algn="ctr">
              <a:lnSpc>
                <a:spcPct val="110000"/>
              </a:lnSpc>
              <a:defRPr/>
            </a:pPr>
            <a:r>
              <a:rPr lang="zh-CN" altLang="zh-CN" sz="3200" spc="120" dirty="0">
                <a:solidFill>
                  <a:schemeClr val="bg1"/>
                </a:solidFill>
                <a:uFillTx/>
                <a:sym typeface="Arial" panose="020B0604020202020204" pitchFamily="34" charset="0"/>
              </a:rPr>
              <a:t>应用方面</a:t>
            </a:r>
            <a:endParaRPr lang="zh-CN" altLang="zh-CN" sz="3200" spc="120" dirty="0">
              <a:solidFill>
                <a:schemeClr val="bg1"/>
              </a:solidFill>
              <a:uFillTx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04180" y="2493645"/>
            <a:ext cx="535114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600"/>
              <a:t>在应用方面，微信小程序简化了App应用的使用过程，用户无需下载App应用，只需通过微信小程序就能实现与App基本同样的功能，这样以来用户就不需要考虑流量、系统、硬件配置等限制因素，完全依照自己的实际需求使用即可。</a:t>
            </a:r>
            <a:endParaRPr lang="zh-CN" altLang="en-US" sz="1600"/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环形箭头 23"/>
          <p:cNvSpPr/>
          <p:nvPr>
            <p:custDataLst>
              <p:tags r:id="rId1"/>
            </p:custDataLst>
          </p:nvPr>
        </p:nvSpPr>
        <p:spPr>
          <a:xfrm rot="18275951">
            <a:off x="829522" y="1560079"/>
            <a:ext cx="3805474" cy="3805474"/>
          </a:xfrm>
          <a:prstGeom prst="circularArrow">
            <a:avLst>
              <a:gd name="adj1" fmla="val 3344"/>
              <a:gd name="adj2" fmla="val 330680"/>
              <a:gd name="adj3" fmla="val 13751966"/>
              <a:gd name="adj4" fmla="val 14242613"/>
              <a:gd name="adj5" fmla="val 3240"/>
            </a:avLst>
          </a:prstGeom>
          <a:solidFill>
            <a:srgbClr val="DDDDDD"/>
          </a:solidFill>
        </p:spPr>
        <p:style>
          <a:lnRef idx="0">
            <a:srgbClr val="47B6E7">
              <a:hueOff val="0"/>
              <a:satOff val="0"/>
              <a:lumOff val="0"/>
              <a:alphaOff val="0"/>
            </a:srgbClr>
          </a:lnRef>
          <a:fillRef idx="1">
            <a:srgbClr val="47B6E7">
              <a:tint val="40000"/>
              <a:hueOff val="0"/>
              <a:satOff val="0"/>
              <a:lumOff val="0"/>
              <a:alphaOff val="0"/>
            </a:srgbClr>
          </a:fillRef>
          <a:effectRef idx="0">
            <a:srgbClr val="47B6E7">
              <a:tint val="40000"/>
              <a:hueOff val="0"/>
              <a:satOff val="0"/>
              <a:lumOff val="0"/>
              <a:alphaOff val="0"/>
            </a:srgbClr>
          </a:effectRef>
          <a:fontRef idx="minor">
            <a:sysClr val="windowText" lastClr="000000">
              <a:hueOff val="0"/>
              <a:satOff val="0"/>
              <a:lumOff val="0"/>
              <a:alphaOff val="0"/>
            </a:sysClr>
          </a:fontRef>
        </p:style>
        <p:txBody>
          <a:bodyPr/>
          <a:p>
            <a:endParaRPr lang="zh-CN" altLang="en-US"/>
          </a:p>
        </p:txBody>
      </p:sp>
      <p:sp>
        <p:nvSpPr>
          <p:cNvPr id="19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6916" y="2534117"/>
            <a:ext cx="1869866" cy="1829720"/>
          </a:xfrm>
          <a:prstGeom prst="ellipse">
            <a:avLst/>
          </a:prstGeom>
          <a:solidFill>
            <a:srgbClr val="47B6E7"/>
          </a:solidFill>
          <a:ln>
            <a:noFill/>
          </a:ln>
        </p:spPr>
        <p:txBody>
          <a:bodyPr wrap="square" lIns="0" tIns="0" rIns="0" bIns="0" anchor="ctr">
            <a:normAutofit/>
          </a:bodyPr>
          <a:p>
            <a:pPr algn="ctr"/>
            <a:r>
              <a:rPr lang="zh-CN" altLang="en-US" sz="3200" dirty="0">
                <a:solidFill>
                  <a:schemeClr val="bg1"/>
                </a:solidFill>
                <a:sym typeface="Arial" panose="020B0604020202020204" pitchFamily="34" charset="0"/>
              </a:rPr>
              <a:t>推广方面</a:t>
            </a:r>
            <a:endParaRPr lang="zh-CN" altLang="en-US" sz="3200" spc="120" dirty="0">
              <a:solidFill>
                <a:schemeClr val="bg1"/>
              </a:solidFill>
              <a:uFillTx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04180" y="2124710"/>
            <a:ext cx="535114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600"/>
              <a:t>在推广方面，微信小程序为商家的宣传提供了更多的可能，以往商家的推广主要是以发布推广图文、视频、H5等方式进行，这些推广方式虽然可以不同程度地突出推广重点，但在展示、互动方面还有很多的不足，然而微信小程序则不同，开发者通过编写程序，不仅可以实现图文、视频的宣传，同时还能实现与用户的互动，甚至可以给小程序赋予实际的功能让用户使用。</a:t>
            </a:r>
            <a:endParaRPr lang="zh-CN" altLang="en-US" sz="1600"/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环形箭头 23"/>
          <p:cNvSpPr/>
          <p:nvPr>
            <p:custDataLst>
              <p:tags r:id="rId1"/>
            </p:custDataLst>
          </p:nvPr>
        </p:nvSpPr>
        <p:spPr>
          <a:xfrm rot="18275951">
            <a:off x="787612" y="1560079"/>
            <a:ext cx="3805474" cy="3805474"/>
          </a:xfrm>
          <a:prstGeom prst="circularArrow">
            <a:avLst>
              <a:gd name="adj1" fmla="val 3344"/>
              <a:gd name="adj2" fmla="val 330680"/>
              <a:gd name="adj3" fmla="val 13751966"/>
              <a:gd name="adj4" fmla="val 14242613"/>
              <a:gd name="adj5" fmla="val 3240"/>
            </a:avLst>
          </a:prstGeom>
          <a:solidFill>
            <a:srgbClr val="DDDDDD"/>
          </a:solidFill>
        </p:spPr>
        <p:style>
          <a:lnRef idx="0">
            <a:srgbClr val="47B6E7">
              <a:hueOff val="0"/>
              <a:satOff val="0"/>
              <a:lumOff val="0"/>
              <a:alphaOff val="0"/>
            </a:srgbClr>
          </a:lnRef>
          <a:fillRef idx="1">
            <a:srgbClr val="47B6E7">
              <a:tint val="40000"/>
              <a:hueOff val="0"/>
              <a:satOff val="0"/>
              <a:lumOff val="0"/>
              <a:alphaOff val="0"/>
            </a:srgbClr>
          </a:fillRef>
          <a:effectRef idx="0">
            <a:srgbClr val="47B6E7">
              <a:tint val="40000"/>
              <a:hueOff val="0"/>
              <a:satOff val="0"/>
              <a:lumOff val="0"/>
              <a:alphaOff val="0"/>
            </a:srgbClr>
          </a:effectRef>
          <a:fontRef idx="minor">
            <a:sysClr val="windowText" lastClr="000000">
              <a:hueOff val="0"/>
              <a:satOff val="0"/>
              <a:lumOff val="0"/>
              <a:alphaOff val="0"/>
            </a:sysClr>
          </a:fontRef>
        </p:style>
        <p:txBody>
          <a:bodyPr/>
          <a:p>
            <a:endParaRPr lang="zh-CN" altLang="en-US"/>
          </a:p>
        </p:txBody>
      </p:sp>
      <p:sp>
        <p:nvSpPr>
          <p:cNvPr id="19" name="MH_SubTitle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6916" y="2534117"/>
            <a:ext cx="1869866" cy="1829720"/>
          </a:xfrm>
          <a:prstGeom prst="ellipse">
            <a:avLst/>
          </a:prstGeom>
          <a:solidFill>
            <a:srgbClr val="47B6E7"/>
          </a:solidFill>
          <a:ln>
            <a:noFill/>
          </a:ln>
        </p:spPr>
        <p:txBody>
          <a:bodyPr wrap="square" lIns="0" tIns="0" rIns="0" bIns="0" anchor="ctr">
            <a:normAutofit/>
          </a:bodyPr>
          <a:p>
            <a:pPr lvl="0" algn="ctr"/>
            <a:r>
              <a:rPr lang="zh-CN" altLang="en-US" sz="3200" dirty="0">
                <a:solidFill>
                  <a:schemeClr val="bg1"/>
                </a:solidFill>
                <a:sym typeface="Arial" panose="020B0604020202020204" pitchFamily="34" charset="0"/>
              </a:rPr>
              <a:t>行为方面</a:t>
            </a:r>
            <a:endParaRPr lang="zh-CN" altLang="en-US" sz="3200" spc="120" dirty="0">
              <a:solidFill>
                <a:schemeClr val="bg1"/>
              </a:solidFill>
              <a:uFillTx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96255" y="2295525"/>
            <a:ext cx="53511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600"/>
              <a:t>在行为方面，微信小程序促进了用户、商家行为方式的改变，对于用户而言，微信小程序让用户多了一种了解品牌、商品甚至App应用的方式，进而用户会主动通过小程序了解信息，对于商家而言，微信小程序为商家提供了一种全新的品牌推广运营方式，进而商家在选择推广方式时会考虑微信小程序的推广。</a:t>
            </a:r>
            <a:endParaRPr lang="zh-CN" altLang="en-US" sz="1600"/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8" name="组合 37"/>
          <p:cNvGrpSpPr/>
          <p:nvPr>
            <p:custDataLst>
              <p:tags r:id="rId1"/>
            </p:custDataLst>
          </p:nvPr>
        </p:nvGrpSpPr>
        <p:grpSpPr>
          <a:xfrm rot="0">
            <a:off x="1419225" y="2957830"/>
            <a:ext cx="3931285" cy="2484120"/>
            <a:chOff x="902974" y="2246827"/>
            <a:chExt cx="1351282" cy="1193060"/>
          </a:xfrm>
        </p:grpSpPr>
        <p:sp>
          <p:nvSpPr>
            <p:cNvPr id="40" name="任意多边形 39"/>
            <p:cNvSpPr/>
            <p:nvPr>
              <p:custDataLst>
                <p:tags r:id="rId2"/>
              </p:custDataLst>
            </p:nvPr>
          </p:nvSpPr>
          <p:spPr>
            <a:xfrm>
              <a:off x="902974" y="2806701"/>
              <a:ext cx="1351282" cy="633186"/>
            </a:xfrm>
            <a:custGeom>
              <a:avLst/>
              <a:gdLst>
                <a:gd name="connsiteX0" fmla="*/ 0 w 2159543"/>
                <a:gd name="connsiteY0" fmla="*/ 0 h 1295400"/>
                <a:gd name="connsiteX1" fmla="*/ 1749963 w 2159543"/>
                <a:gd name="connsiteY1" fmla="*/ 0 h 1295400"/>
                <a:gd name="connsiteX2" fmla="*/ 2159543 w 2159543"/>
                <a:gd name="connsiteY2" fmla="*/ 647700 h 1295400"/>
                <a:gd name="connsiteX3" fmla="*/ 1749963 w 2159543"/>
                <a:gd name="connsiteY3" fmla="*/ 1295400 h 1295400"/>
                <a:gd name="connsiteX4" fmla="*/ 0 w 2159543"/>
                <a:gd name="connsiteY4" fmla="*/ 1295400 h 1295400"/>
                <a:gd name="connsiteX5" fmla="*/ 409580 w 2159543"/>
                <a:gd name="connsiteY5" fmla="*/ 647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543" h="1295400">
                  <a:moveTo>
                    <a:pt x="0" y="0"/>
                  </a:moveTo>
                  <a:lnTo>
                    <a:pt x="1749963" y="0"/>
                  </a:lnTo>
                  <a:lnTo>
                    <a:pt x="2159543" y="647700"/>
                  </a:lnTo>
                  <a:lnTo>
                    <a:pt x="1749963" y="1295400"/>
                  </a:lnTo>
                  <a:lnTo>
                    <a:pt x="0" y="1295400"/>
                  </a:lnTo>
                  <a:lnTo>
                    <a:pt x="409580" y="647700"/>
                  </a:lnTo>
                  <a:close/>
                </a:path>
              </a:pathLst>
            </a:custGeom>
            <a:solidFill>
              <a:srgbClr val="058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000">
                  <a:sym typeface="+mn-ea"/>
                </a:rPr>
                <a:t>无需下载</a:t>
              </a:r>
              <a:endParaRPr lang="en-US" sz="200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>
              <p:custDataLst>
                <p:tags r:id="rId3"/>
              </p:custDataLst>
            </p:nvPr>
          </p:nvSpPr>
          <p:spPr>
            <a:xfrm>
              <a:off x="902974" y="2246827"/>
              <a:ext cx="1041885" cy="6477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p>
              <a:pPr algn="l">
                <a:lnSpc>
                  <a:spcPct val="120000"/>
                </a:lnSpc>
              </a:pPr>
              <a:r>
                <a:rPr lang="en-US" altLang="zh-CN" sz="14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App应用的使用必须经过下载、安装后才可以运行,然而微信小程序则免除了用户下载、安装的过程，用户可以无需安装直接使用。</a:t>
              </a:r>
              <a:endParaRPr lang="en-US" altLang="zh-CN" sz="140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>
            <p:custDataLst>
              <p:tags r:id="rId4"/>
            </p:custDataLst>
          </p:nvPr>
        </p:nvGrpSpPr>
        <p:grpSpPr>
          <a:xfrm rot="0">
            <a:off x="6539230" y="2866386"/>
            <a:ext cx="4467860" cy="2575564"/>
            <a:chOff x="3370090" y="2202913"/>
            <a:chExt cx="1351282" cy="1236974"/>
          </a:xfrm>
        </p:grpSpPr>
        <p:sp>
          <p:nvSpPr>
            <p:cNvPr id="44" name="任意多边形 43"/>
            <p:cNvSpPr/>
            <p:nvPr>
              <p:custDataLst>
                <p:tags r:id="rId5"/>
              </p:custDataLst>
            </p:nvPr>
          </p:nvSpPr>
          <p:spPr>
            <a:xfrm>
              <a:off x="3370090" y="2806701"/>
              <a:ext cx="1351282" cy="633186"/>
            </a:xfrm>
            <a:custGeom>
              <a:avLst/>
              <a:gdLst>
                <a:gd name="connsiteX0" fmla="*/ 0 w 2159543"/>
                <a:gd name="connsiteY0" fmla="*/ 0 h 1295400"/>
                <a:gd name="connsiteX1" fmla="*/ 1749963 w 2159543"/>
                <a:gd name="connsiteY1" fmla="*/ 0 h 1295400"/>
                <a:gd name="connsiteX2" fmla="*/ 2159543 w 2159543"/>
                <a:gd name="connsiteY2" fmla="*/ 647700 h 1295400"/>
                <a:gd name="connsiteX3" fmla="*/ 1749963 w 2159543"/>
                <a:gd name="connsiteY3" fmla="*/ 1295400 h 1295400"/>
                <a:gd name="connsiteX4" fmla="*/ 0 w 2159543"/>
                <a:gd name="connsiteY4" fmla="*/ 1295400 h 1295400"/>
                <a:gd name="connsiteX5" fmla="*/ 409580 w 2159543"/>
                <a:gd name="connsiteY5" fmla="*/ 647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543" h="1295400">
                  <a:moveTo>
                    <a:pt x="0" y="0"/>
                  </a:moveTo>
                  <a:lnTo>
                    <a:pt x="1749963" y="0"/>
                  </a:lnTo>
                  <a:lnTo>
                    <a:pt x="2159543" y="647700"/>
                  </a:lnTo>
                  <a:lnTo>
                    <a:pt x="1749963" y="1295400"/>
                  </a:lnTo>
                  <a:lnTo>
                    <a:pt x="0" y="1295400"/>
                  </a:lnTo>
                  <a:lnTo>
                    <a:pt x="409580" y="647700"/>
                  </a:lnTo>
                  <a:close/>
                </a:path>
              </a:pathLst>
            </a:custGeom>
            <a:solidFill>
              <a:srgbClr val="058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000">
                  <a:sym typeface="+mn-ea"/>
                </a:rPr>
                <a:t>用完即走</a:t>
              </a:r>
              <a:endParaRPr lang="zh-CN" altLang="en-US" sz="200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>
              <p:custDataLst>
                <p:tags r:id="rId6"/>
              </p:custDataLst>
            </p:nvPr>
          </p:nvSpPr>
          <p:spPr>
            <a:xfrm>
              <a:off x="3651831" y="2202913"/>
              <a:ext cx="975819" cy="6477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p>
              <a:pPr algn="l">
                <a:lnSpc>
                  <a:spcPct val="120000"/>
                </a:lnSpc>
              </a:pPr>
              <a:r>
                <a:rPr lang="en-US" altLang="zh-CN" sz="14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App应用，如果不用，则需通过行卸载将其删除，而微信小程序，则不需要，用户点击即可使用，推出即完成使用，不需要用户进行卸载删除操作</a:t>
              </a:r>
              <a:r>
                <a:rPr lang="en-US" altLang="zh-CN" sz="12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。</a:t>
              </a:r>
              <a:endParaRPr lang="en-US" altLang="zh-CN" sz="120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>
            <p:custDataLst>
              <p:tags r:id="rId7"/>
            </p:custDataLst>
          </p:nvPr>
        </p:nvGrpSpPr>
        <p:grpSpPr>
          <a:xfrm rot="0">
            <a:off x="3970655" y="4123690"/>
            <a:ext cx="4124960" cy="2468890"/>
            <a:chOff x="2136532" y="2806701"/>
            <a:chExt cx="1351282" cy="1185740"/>
          </a:xfrm>
        </p:grpSpPr>
        <p:sp>
          <p:nvSpPr>
            <p:cNvPr id="42" name="任意多边形 41"/>
            <p:cNvSpPr/>
            <p:nvPr>
              <p:custDataLst>
                <p:tags r:id="rId8"/>
              </p:custDataLst>
            </p:nvPr>
          </p:nvSpPr>
          <p:spPr>
            <a:xfrm>
              <a:off x="2136532" y="2806701"/>
              <a:ext cx="1351282" cy="633186"/>
            </a:xfrm>
            <a:custGeom>
              <a:avLst/>
              <a:gdLst>
                <a:gd name="connsiteX0" fmla="*/ 0 w 2159543"/>
                <a:gd name="connsiteY0" fmla="*/ 0 h 1295400"/>
                <a:gd name="connsiteX1" fmla="*/ 1749963 w 2159543"/>
                <a:gd name="connsiteY1" fmla="*/ 0 h 1295400"/>
                <a:gd name="connsiteX2" fmla="*/ 2159543 w 2159543"/>
                <a:gd name="connsiteY2" fmla="*/ 647700 h 1295400"/>
                <a:gd name="connsiteX3" fmla="*/ 1749963 w 2159543"/>
                <a:gd name="connsiteY3" fmla="*/ 1295400 h 1295400"/>
                <a:gd name="connsiteX4" fmla="*/ 0 w 2159543"/>
                <a:gd name="connsiteY4" fmla="*/ 1295400 h 1295400"/>
                <a:gd name="connsiteX5" fmla="*/ 409580 w 2159543"/>
                <a:gd name="connsiteY5" fmla="*/ 647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9543" h="1295400">
                  <a:moveTo>
                    <a:pt x="0" y="0"/>
                  </a:moveTo>
                  <a:lnTo>
                    <a:pt x="1749963" y="0"/>
                  </a:lnTo>
                  <a:lnTo>
                    <a:pt x="2159543" y="647700"/>
                  </a:lnTo>
                  <a:lnTo>
                    <a:pt x="1749963" y="1295400"/>
                  </a:lnTo>
                  <a:lnTo>
                    <a:pt x="0" y="1295400"/>
                  </a:lnTo>
                  <a:lnTo>
                    <a:pt x="409580" y="647700"/>
                  </a:lnTo>
                  <a:close/>
                </a:path>
              </a:pathLst>
            </a:custGeom>
            <a:solidFill>
              <a:srgbClr val="0584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2000">
                  <a:sym typeface="+mn-ea"/>
                </a:rPr>
                <a:t>触手可及</a:t>
              </a:r>
              <a:endParaRPr lang="zh-CN" altLang="en-US" sz="200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3" name="文本框 42"/>
            <p:cNvSpPr txBox="1"/>
            <p:nvPr>
              <p:custDataLst>
                <p:tags r:id="rId9"/>
              </p:custDataLst>
            </p:nvPr>
          </p:nvSpPr>
          <p:spPr>
            <a:xfrm>
              <a:off x="2317501" y="3344678"/>
              <a:ext cx="1077531" cy="6477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p>
              <a:pPr algn="l">
                <a:lnSpc>
                  <a:spcPct val="120000"/>
                </a:lnSpc>
              </a:pPr>
              <a:r>
                <a:rPr lang="en-US" altLang="zh-CN" sz="14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通过“程序”可以传播信息、可以实现App应用的功能甚至可以控制身边的设备，微信小程序简便的操作，可以让生活中的“程序”触手可及。</a:t>
              </a:r>
              <a:endParaRPr lang="en-US" altLang="zh-CN" sz="140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标题 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838200" y="241300"/>
            <a:ext cx="7148195" cy="14236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ym typeface="+mn-ea"/>
              </a:rPr>
              <a:t>微信小程序的特点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sz="2400" dirty="0">
                <a:solidFill>
                  <a:srgbClr val="0584A7"/>
                </a:solidFill>
              </a:rPr>
              <a:t>The characteristics of the micro letter small programs</a:t>
            </a:r>
            <a:endParaRPr lang="en-US" altLang="zh-CN" sz="2400" dirty="0">
              <a:solidFill>
                <a:srgbClr val="0584A7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6775" y="1434465"/>
            <a:ext cx="8240395" cy="1337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微信小程序的初衷主要是提高App应用的使用效率，最大限度的方便用户使用，因此微信小程序体现出的主要特点可以总结为“高效率”，小程序的高效率具体表现为无需下载、触手可及、用完即走三个方面。</a:t>
            </a:r>
            <a:endParaRPr lang="zh-CN" altLang="en-US"/>
          </a:p>
        </p:txBody>
      </p:sp>
      <p:sp>
        <p:nvSpPr>
          <p:cNvPr id="30" name="任意多边形 29"/>
          <p:cNvSpPr/>
          <p:nvPr>
            <p:custDataLst>
              <p:tags r:id="rId11"/>
            </p:custDataLst>
          </p:nvPr>
        </p:nvSpPr>
        <p:spPr>
          <a:xfrm>
            <a:off x="4523347" y="4123545"/>
            <a:ext cx="827626" cy="1318103"/>
          </a:xfrm>
          <a:custGeom>
            <a:avLst/>
            <a:gdLst>
              <a:gd name="connsiteX0" fmla="*/ 0 w 635534"/>
              <a:gd name="connsiteY0" fmla="*/ 0 h 1295400"/>
              <a:gd name="connsiteX1" fmla="*/ 225954 w 635534"/>
              <a:gd name="connsiteY1" fmla="*/ 0 h 1295400"/>
              <a:gd name="connsiteX2" fmla="*/ 635534 w 635534"/>
              <a:gd name="connsiteY2" fmla="*/ 647700 h 1295400"/>
              <a:gd name="connsiteX3" fmla="*/ 225954 w 635534"/>
              <a:gd name="connsiteY3" fmla="*/ 1295400 h 1295400"/>
              <a:gd name="connsiteX4" fmla="*/ 0 w 635534"/>
              <a:gd name="connsiteY4" fmla="*/ 1295400 h 1295400"/>
              <a:gd name="connsiteX5" fmla="*/ 409580 w 635534"/>
              <a:gd name="connsiteY5" fmla="*/ 6477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534" h="1295400">
                <a:moveTo>
                  <a:pt x="0" y="0"/>
                </a:moveTo>
                <a:lnTo>
                  <a:pt x="225954" y="0"/>
                </a:lnTo>
                <a:lnTo>
                  <a:pt x="635534" y="647700"/>
                </a:lnTo>
                <a:lnTo>
                  <a:pt x="225954" y="1295400"/>
                </a:lnTo>
                <a:lnTo>
                  <a:pt x="0" y="1295400"/>
                </a:lnTo>
                <a:lnTo>
                  <a:pt x="409580" y="6477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0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7" name="任意多边形 36"/>
          <p:cNvSpPr/>
          <p:nvPr>
            <p:custDataLst>
              <p:tags r:id="rId12"/>
            </p:custDataLst>
          </p:nvPr>
        </p:nvSpPr>
        <p:spPr>
          <a:xfrm>
            <a:off x="7268131" y="4123545"/>
            <a:ext cx="827626" cy="1318103"/>
          </a:xfrm>
          <a:custGeom>
            <a:avLst/>
            <a:gdLst>
              <a:gd name="connsiteX0" fmla="*/ 0 w 635534"/>
              <a:gd name="connsiteY0" fmla="*/ 0 h 1295400"/>
              <a:gd name="connsiteX1" fmla="*/ 225954 w 635534"/>
              <a:gd name="connsiteY1" fmla="*/ 0 h 1295400"/>
              <a:gd name="connsiteX2" fmla="*/ 635534 w 635534"/>
              <a:gd name="connsiteY2" fmla="*/ 647700 h 1295400"/>
              <a:gd name="connsiteX3" fmla="*/ 225954 w 635534"/>
              <a:gd name="connsiteY3" fmla="*/ 1295400 h 1295400"/>
              <a:gd name="connsiteX4" fmla="*/ 0 w 635534"/>
              <a:gd name="connsiteY4" fmla="*/ 1295400 h 1295400"/>
              <a:gd name="connsiteX5" fmla="*/ 409580 w 635534"/>
              <a:gd name="connsiteY5" fmla="*/ 6477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534" h="1295400">
                <a:moveTo>
                  <a:pt x="0" y="0"/>
                </a:moveTo>
                <a:lnTo>
                  <a:pt x="225954" y="0"/>
                </a:lnTo>
                <a:lnTo>
                  <a:pt x="635534" y="647700"/>
                </a:lnTo>
                <a:lnTo>
                  <a:pt x="225954" y="1295400"/>
                </a:lnTo>
                <a:lnTo>
                  <a:pt x="0" y="1295400"/>
                </a:lnTo>
                <a:lnTo>
                  <a:pt x="409580" y="6477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00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0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谢谢观看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THANK YOU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>
            <p:custDataLst>
              <p:tags r:id="rId1"/>
            </p:custDataLst>
          </p:nvPr>
        </p:nvSpPr>
        <p:spPr>
          <a:xfrm>
            <a:off x="838200" y="604520"/>
            <a:ext cx="10515600" cy="114046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dirty="0" smtClean="0">
                <a:latin typeface="+mj-ea"/>
                <a:sym typeface="+mn-ea"/>
              </a:rPr>
              <a:t>目 录</a:t>
            </a:r>
            <a:b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</a:br>
            <a:r>
              <a:rPr lang="en-US" altLang="zh-CN" sz="2000" dirty="0" smtClean="0">
                <a:solidFill>
                  <a:srgbClr val="0584A7"/>
                </a:solidFill>
                <a:sym typeface="+mn-ea"/>
              </a:rPr>
              <a:t>contents</a:t>
            </a:r>
            <a:r>
              <a:rPr lang="en-US" altLang="zh-CN" sz="3600" dirty="0" smtClean="0">
                <a:solidFill>
                  <a:srgbClr val="01A49F"/>
                </a:solidFill>
                <a:sym typeface="+mn-ea"/>
              </a:rPr>
              <a:t> </a:t>
            </a:r>
            <a:endParaRPr lang="en-US" altLang="zh-CN" sz="3600"/>
          </a:p>
        </p:txBody>
      </p:sp>
      <p:pic>
        <p:nvPicPr>
          <p:cNvPr id="4" name="图片 3" descr="20149309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  <p:sp>
        <p:nvSpPr>
          <p:cNvPr id="12" name="菱形 11"/>
          <p:cNvSpPr/>
          <p:nvPr>
            <p:custDataLst>
              <p:tags r:id="rId3"/>
            </p:custDataLst>
          </p:nvPr>
        </p:nvSpPr>
        <p:spPr>
          <a:xfrm>
            <a:off x="2718836" y="2365975"/>
            <a:ext cx="2208553" cy="2208553"/>
          </a:xfrm>
          <a:prstGeom prst="diamond">
            <a:avLst/>
          </a:prstGeom>
          <a:solidFill>
            <a:srgbClr val="0B9796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r>
              <a:rPr lang="en-US" altLang="zh-CN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        </a:t>
            </a:r>
            <a:r>
              <a:rPr lang="en-US" altLang="zh-CN" sz="2800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 </a:t>
            </a:r>
            <a:r>
              <a:rPr lang="en-US" altLang="zh-CN" sz="2800" b="1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1</a:t>
            </a:r>
            <a:endParaRPr lang="en-US" altLang="zh-CN" sz="2800" b="1" smtClean="0">
              <a:solidFill>
                <a:srgbClr val="FFFFFF"/>
              </a:solidFill>
              <a:latin typeface="Calibri Light" panose="020F0302020204030204" charset="0"/>
              <a:ea typeface="+mn-ea"/>
              <a:cs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 flipH="1">
            <a:off x="2199415" y="4666626"/>
            <a:ext cx="3247391" cy="951854"/>
          </a:xfrm>
          <a:prstGeom prst="rect">
            <a:avLst/>
          </a:prstGeom>
          <a:noFill/>
        </p:spPr>
        <p:txBody>
          <a:bodyPr wrap="square" rtlCol="0" anchor="t" anchorCtr="0">
            <a:normAutofit lnSpcReduction="10000"/>
          </a:bodyPr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sym typeface="Arial" panose="020B0604020202020204" pitchFamily="34" charset="0"/>
              </a:rPr>
              <a:t> 认识微信小程序</a:t>
            </a:r>
            <a:endParaRPr lang="zh-CN" altLang="en-US" sz="24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69465" y="3181985"/>
            <a:ext cx="1072515" cy="686435"/>
            <a:chOff x="3114" y="4986"/>
            <a:chExt cx="1689" cy="1081"/>
          </a:xfrm>
          <a:solidFill>
            <a:schemeClr val="tx2"/>
          </a:solidFill>
        </p:grpSpPr>
        <p:sp>
          <p:nvSpPr>
            <p:cNvPr id="15" name="菱形 14"/>
            <p:cNvSpPr/>
            <p:nvPr>
              <p:custDataLst>
                <p:tags r:id="rId5"/>
              </p:custDataLst>
            </p:nvPr>
          </p:nvSpPr>
          <p:spPr>
            <a:xfrm>
              <a:off x="3979" y="5064"/>
              <a:ext cx="825" cy="825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p>
              <a:pPr algn="ctr"/>
              <a:endParaRPr lang="en-US" altLang="zh-CN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菱形 15"/>
            <p:cNvSpPr/>
            <p:nvPr>
              <p:custDataLst>
                <p:tags r:id="rId6"/>
              </p:custDataLst>
            </p:nvPr>
          </p:nvSpPr>
          <p:spPr>
            <a:xfrm flipH="1">
              <a:off x="3563" y="5513"/>
              <a:ext cx="554" cy="554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17" name="菱形 16"/>
            <p:cNvSpPr/>
            <p:nvPr>
              <p:custDataLst>
                <p:tags r:id="rId7"/>
              </p:custDataLst>
            </p:nvPr>
          </p:nvSpPr>
          <p:spPr>
            <a:xfrm flipH="1">
              <a:off x="3655" y="4986"/>
              <a:ext cx="410" cy="410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18" name="菱形 17"/>
            <p:cNvSpPr/>
            <p:nvPr>
              <p:custDataLst>
                <p:tags r:id="rId8"/>
              </p:custDataLst>
            </p:nvPr>
          </p:nvSpPr>
          <p:spPr>
            <a:xfrm flipH="1">
              <a:off x="3413" y="5299"/>
              <a:ext cx="278" cy="278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0" name="菱形 19"/>
            <p:cNvSpPr/>
            <p:nvPr>
              <p:custDataLst>
                <p:tags r:id="rId9"/>
              </p:custDataLst>
            </p:nvPr>
          </p:nvSpPr>
          <p:spPr>
            <a:xfrm flipH="1">
              <a:off x="3284" y="5113"/>
              <a:ext cx="156" cy="156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1" name="菱形 20"/>
            <p:cNvSpPr/>
            <p:nvPr>
              <p:custDataLst>
                <p:tags r:id="rId10"/>
              </p:custDataLst>
            </p:nvPr>
          </p:nvSpPr>
          <p:spPr>
            <a:xfrm flipH="1">
              <a:off x="3114" y="5457"/>
              <a:ext cx="120" cy="120"/>
            </a:xfrm>
            <a:prstGeom prst="diamond">
              <a:avLst/>
            </a:prstGeom>
            <a:grp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</p:grpSp>
      <p:sp>
        <p:nvSpPr>
          <p:cNvPr id="22" name="菱形 21"/>
          <p:cNvSpPr/>
          <p:nvPr>
            <p:custDataLst>
              <p:tags r:id="rId11"/>
            </p:custDataLst>
          </p:nvPr>
        </p:nvSpPr>
        <p:spPr>
          <a:xfrm>
            <a:off x="7578900" y="2389470"/>
            <a:ext cx="2208553" cy="2208553"/>
          </a:xfrm>
          <a:prstGeom prst="diamond">
            <a:avLst/>
          </a:prstGeom>
          <a:solidFill>
            <a:srgbClr val="0584A7"/>
          </a:solidFill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rmAutofit/>
          </a:bodyPr>
          <a:p>
            <a:pPr algn="just">
              <a:lnSpc>
                <a:spcPct val="130000"/>
              </a:lnSpc>
            </a:pPr>
            <a:r>
              <a:rPr lang="en-US" altLang="zh-CN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        </a:t>
            </a:r>
            <a:r>
              <a:rPr lang="en-US" altLang="zh-CN" sz="2400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 </a:t>
            </a:r>
            <a:r>
              <a:rPr lang="en-US" altLang="zh-CN" sz="2800" b="1" smtClean="0">
                <a:solidFill>
                  <a:srgbClr val="FFFFFF"/>
                </a:solidFill>
                <a:latin typeface="Calibri Light" panose="020F0302020204030204" charset="0"/>
                <a:ea typeface="+mn-ea"/>
                <a:cs typeface="+mn-ea"/>
              </a:rPr>
              <a:t>2</a:t>
            </a:r>
            <a:endParaRPr lang="en-US" altLang="zh-CN" sz="2800" b="1" smtClean="0">
              <a:solidFill>
                <a:srgbClr val="FFFFFF"/>
              </a:solidFill>
              <a:latin typeface="Calibri Light" panose="020F0302020204030204" charset="0"/>
              <a:ea typeface="+mn-ea"/>
              <a:cs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2"/>
            </p:custDataLst>
          </p:nvPr>
        </p:nvSpPr>
        <p:spPr>
          <a:xfrm flipH="1">
            <a:off x="6853555" y="4666615"/>
            <a:ext cx="3658870" cy="951865"/>
          </a:xfrm>
          <a:prstGeom prst="rect">
            <a:avLst/>
          </a:prstGeom>
          <a:noFill/>
        </p:spPr>
        <p:txBody>
          <a:bodyPr wrap="square" rtlCol="0" anchor="t" anchorCtr="0">
            <a:normAutofit lnSpcReduction="10000"/>
          </a:bodyPr>
          <a:p>
            <a:pPr algn="ctr"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sym typeface="Arial" panose="020B0604020202020204" pitchFamily="34" charset="0"/>
              </a:rPr>
              <a:t>微信小程序的作用及特点</a:t>
            </a:r>
            <a:endParaRPr lang="zh-CN" altLang="en-US" sz="24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29120" y="3181985"/>
            <a:ext cx="1073150" cy="686435"/>
            <a:chOff x="10767" y="4986"/>
            <a:chExt cx="1690" cy="1081"/>
          </a:xfrm>
          <a:solidFill>
            <a:srgbClr val="95A3C6"/>
          </a:solidFill>
        </p:grpSpPr>
        <p:sp>
          <p:nvSpPr>
            <p:cNvPr id="24" name="菱形 23"/>
            <p:cNvSpPr/>
            <p:nvPr>
              <p:custDataLst>
                <p:tags r:id="rId13"/>
              </p:custDataLst>
            </p:nvPr>
          </p:nvSpPr>
          <p:spPr>
            <a:xfrm>
              <a:off x="11633" y="5064"/>
              <a:ext cx="825" cy="825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p>
              <a:pPr algn="ctr"/>
              <a:endParaRPr lang="en-US" altLang="zh-CN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菱形 24"/>
            <p:cNvSpPr/>
            <p:nvPr>
              <p:custDataLst>
                <p:tags r:id="rId14"/>
              </p:custDataLst>
            </p:nvPr>
          </p:nvSpPr>
          <p:spPr>
            <a:xfrm flipH="1">
              <a:off x="11217" y="5513"/>
              <a:ext cx="554" cy="554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6" name="菱形 25"/>
            <p:cNvSpPr/>
            <p:nvPr>
              <p:custDataLst>
                <p:tags r:id="rId15"/>
              </p:custDataLst>
            </p:nvPr>
          </p:nvSpPr>
          <p:spPr>
            <a:xfrm flipH="1">
              <a:off x="11308" y="4986"/>
              <a:ext cx="410" cy="410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7" name="菱形 26"/>
            <p:cNvSpPr/>
            <p:nvPr>
              <p:custDataLst>
                <p:tags r:id="rId16"/>
              </p:custDataLst>
            </p:nvPr>
          </p:nvSpPr>
          <p:spPr>
            <a:xfrm flipH="1">
              <a:off x="11066" y="5299"/>
              <a:ext cx="278" cy="278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8" name="菱形 27"/>
            <p:cNvSpPr/>
            <p:nvPr>
              <p:custDataLst>
                <p:tags r:id="rId17"/>
              </p:custDataLst>
            </p:nvPr>
          </p:nvSpPr>
          <p:spPr>
            <a:xfrm flipH="1">
              <a:off x="10938" y="5113"/>
              <a:ext cx="156" cy="156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  <p:sp>
          <p:nvSpPr>
            <p:cNvPr id="29" name="菱形 28"/>
            <p:cNvSpPr/>
            <p:nvPr>
              <p:custDataLst>
                <p:tags r:id="rId18"/>
              </p:custDataLst>
            </p:nvPr>
          </p:nvSpPr>
          <p:spPr>
            <a:xfrm flipH="1">
              <a:off x="10767" y="5457"/>
              <a:ext cx="120" cy="120"/>
            </a:xfrm>
            <a:prstGeom prst="diamond">
              <a:avLst/>
            </a:prstGeom>
            <a:grpFill/>
            <a:ln>
              <a:solidFill>
                <a:srgbClr val="95A3C6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p>
              <a:pPr algn="just">
                <a:lnSpc>
                  <a:spcPct val="130000"/>
                </a:lnSpc>
              </a:pPr>
              <a:endParaRPr lang="zh-CN" altLang="en-US" dirty="0" err="1">
                <a:solidFill>
                  <a:srgbClr val="FFFFFF"/>
                </a:solidFill>
              </a:endParaRPr>
            </a:p>
          </p:txBody>
        </p:sp>
      </p:grpSp>
    </p:spTree>
    <p:custDataLst>
      <p:tags r:id="rId19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2" grpId="1" bldLvl="0" animBg="1"/>
      <p:bldP spid="22" grpId="0" bldLvl="0" animBg="1"/>
      <p:bldP spid="13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 flipH="1">
            <a:off x="3221578" y="3145396"/>
            <a:ext cx="4952774" cy="635001"/>
          </a:xfrm>
          <a:custGeom>
            <a:avLst/>
            <a:gdLst>
              <a:gd name="connsiteX0" fmla="*/ 397853 w 4952774"/>
              <a:gd name="connsiteY0" fmla="*/ 0 h 635001"/>
              <a:gd name="connsiteX1" fmla="*/ 1302728 w 4952774"/>
              <a:gd name="connsiteY1" fmla="*/ 0 h 635001"/>
              <a:gd name="connsiteX2" fmla="*/ 3848416 w 4952774"/>
              <a:gd name="connsiteY2" fmla="*/ 0 h 635001"/>
              <a:gd name="connsiteX3" fmla="*/ 4753291 w 4952774"/>
              <a:gd name="connsiteY3" fmla="*/ 0 h 635001"/>
              <a:gd name="connsiteX4" fmla="*/ 4952774 w 4952774"/>
              <a:gd name="connsiteY4" fmla="*/ 318389 h 635001"/>
              <a:gd name="connsiteX5" fmla="*/ 4754404 w 4952774"/>
              <a:gd name="connsiteY5" fmla="*/ 635001 h 635001"/>
              <a:gd name="connsiteX6" fmla="*/ 3849529 w 4952774"/>
              <a:gd name="connsiteY6" fmla="*/ 635001 h 635001"/>
              <a:gd name="connsiteX7" fmla="*/ 904875 w 4952774"/>
              <a:gd name="connsiteY7" fmla="*/ 635001 h 635001"/>
              <a:gd name="connsiteX8" fmla="*/ 0 w 4952774"/>
              <a:gd name="connsiteY8" fmla="*/ 635001 h 6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774" h="635001">
                <a:moveTo>
                  <a:pt x="397853" y="0"/>
                </a:moveTo>
                <a:lnTo>
                  <a:pt x="1302728" y="0"/>
                </a:lnTo>
                <a:lnTo>
                  <a:pt x="3848416" y="0"/>
                </a:lnTo>
                <a:lnTo>
                  <a:pt x="4753291" y="0"/>
                </a:lnTo>
                <a:lnTo>
                  <a:pt x="4952774" y="318389"/>
                </a:lnTo>
                <a:lnTo>
                  <a:pt x="4754404" y="635001"/>
                </a:lnTo>
                <a:lnTo>
                  <a:pt x="3849529" y="635001"/>
                </a:lnTo>
                <a:lnTo>
                  <a:pt x="904875" y="635001"/>
                </a:lnTo>
                <a:lnTo>
                  <a:pt x="0" y="635001"/>
                </a:lnTo>
                <a:close/>
              </a:path>
            </a:pathLst>
          </a:custGeom>
          <a:solidFill>
            <a:srgbClr val="0B9796"/>
          </a:solidFill>
        </p:spPr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zh-CN" altLang="da-DK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学习目标</a:t>
            </a:r>
            <a:endParaRPr lang="zh-CN" altLang="da-DK" sz="2000" b="1" kern="0" dirty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7" name="矩形 46"/>
          <p:cNvSpPr/>
          <p:nvPr>
            <p:custDataLst>
              <p:tags r:id="rId2"/>
            </p:custDataLst>
          </p:nvPr>
        </p:nvSpPr>
        <p:spPr>
          <a:xfrm>
            <a:off x="808355" y="3069590"/>
            <a:ext cx="2413000" cy="1169035"/>
          </a:xfrm>
          <a:prstGeom prst="rect">
            <a:avLst/>
          </a:prstGeom>
        </p:spPr>
        <p:txBody>
          <a:bodyPr wrap="square"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ym typeface="Arial" panose="020B0604020202020204" pitchFamily="34" charset="0"/>
              </a:rPr>
              <a:t>理解微信小程序的概念，掌握其作用与特点。</a:t>
            </a:r>
            <a:endParaRPr lang="en-US" altLang="zh-CN" dirty="0">
              <a:sym typeface="Arial" panose="020B0604020202020204" pitchFamily="34" charset="0"/>
            </a:endParaRPr>
          </a:p>
        </p:txBody>
      </p:sp>
      <p:sp>
        <p:nvSpPr>
          <p:cNvPr id="50" name="矩形 49"/>
          <p:cNvSpPr/>
          <p:nvPr>
            <p:custDataLst>
              <p:tags r:id="rId3"/>
            </p:custDataLst>
          </p:nvPr>
        </p:nvSpPr>
        <p:spPr>
          <a:xfrm>
            <a:off x="9034145" y="3527425"/>
            <a:ext cx="2413000" cy="1140460"/>
          </a:xfrm>
          <a:prstGeom prst="rect">
            <a:avLst/>
          </a:prstGeom>
        </p:spPr>
        <p:txBody>
          <a:bodyPr wrap="square" anchor="ctr">
            <a:normAutofit lnSpcReduction="10000"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ym typeface="Arial" panose="020B0604020202020204" pitchFamily="34" charset="0"/>
              </a:rPr>
              <a:t>了解微信小程序的作用及特点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2" name="任意多边形 11"/>
          <p:cNvSpPr/>
          <p:nvPr>
            <p:custDataLst>
              <p:tags r:id="rId4"/>
            </p:custDataLst>
          </p:nvPr>
        </p:nvSpPr>
        <p:spPr>
          <a:xfrm>
            <a:off x="4041778" y="3780397"/>
            <a:ext cx="4952774" cy="635001"/>
          </a:xfrm>
          <a:custGeom>
            <a:avLst/>
            <a:gdLst>
              <a:gd name="connsiteX0" fmla="*/ 397853 w 4952774"/>
              <a:gd name="connsiteY0" fmla="*/ 0 h 635001"/>
              <a:gd name="connsiteX1" fmla="*/ 1302728 w 4952774"/>
              <a:gd name="connsiteY1" fmla="*/ 0 h 635001"/>
              <a:gd name="connsiteX2" fmla="*/ 3848416 w 4952774"/>
              <a:gd name="connsiteY2" fmla="*/ 0 h 635001"/>
              <a:gd name="connsiteX3" fmla="*/ 4753291 w 4952774"/>
              <a:gd name="connsiteY3" fmla="*/ 0 h 635001"/>
              <a:gd name="connsiteX4" fmla="*/ 4952774 w 4952774"/>
              <a:gd name="connsiteY4" fmla="*/ 318389 h 635001"/>
              <a:gd name="connsiteX5" fmla="*/ 4754404 w 4952774"/>
              <a:gd name="connsiteY5" fmla="*/ 635001 h 635001"/>
              <a:gd name="connsiteX6" fmla="*/ 3849529 w 4952774"/>
              <a:gd name="connsiteY6" fmla="*/ 635001 h 635001"/>
              <a:gd name="connsiteX7" fmla="*/ 904875 w 4952774"/>
              <a:gd name="connsiteY7" fmla="*/ 635001 h 635001"/>
              <a:gd name="connsiteX8" fmla="*/ 0 w 4952774"/>
              <a:gd name="connsiteY8" fmla="*/ 635001 h 63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2774" h="635001">
                <a:moveTo>
                  <a:pt x="397853" y="0"/>
                </a:moveTo>
                <a:lnTo>
                  <a:pt x="1302728" y="0"/>
                </a:lnTo>
                <a:lnTo>
                  <a:pt x="3848416" y="0"/>
                </a:lnTo>
                <a:lnTo>
                  <a:pt x="4753291" y="0"/>
                </a:lnTo>
                <a:lnTo>
                  <a:pt x="4952774" y="318389"/>
                </a:lnTo>
                <a:lnTo>
                  <a:pt x="4754404" y="635001"/>
                </a:lnTo>
                <a:lnTo>
                  <a:pt x="3849529" y="635001"/>
                </a:lnTo>
                <a:lnTo>
                  <a:pt x="904875" y="635001"/>
                </a:lnTo>
                <a:lnTo>
                  <a:pt x="0" y="635001"/>
                </a:lnTo>
                <a:close/>
              </a:path>
            </a:pathLst>
          </a:custGeom>
          <a:solidFill>
            <a:srgbClr val="0584A7"/>
          </a:solidFill>
        </p:spPr>
        <p:txBody>
          <a:bodyPr rot="0" spcFirstLastPara="0" vertOverflow="overflow" horzOverflow="overflow" vert="horz" wrap="square" lIns="21600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zh-CN" altLang="da-DK" b="1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学习重点</a:t>
            </a:r>
            <a:endParaRPr lang="zh-CN" altLang="da-DK" b="1" kern="0" dirty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标题 1"/>
          <p:cNvSpPr txBox="1"/>
          <p:nvPr>
            <p:custDataLst>
              <p:tags r:id="rId5"/>
            </p:custDataLst>
          </p:nvPr>
        </p:nvSpPr>
        <p:spPr>
          <a:xfrm>
            <a:off x="838200" y="717550"/>
            <a:ext cx="10515600" cy="108839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dirty="0" smtClean="0">
                <a:latin typeface="+mj-ea"/>
                <a:sym typeface="Arial" panose="020B0604020202020204" pitchFamily="34" charset="0"/>
              </a:rPr>
              <a:t>学习目标及学习重点</a:t>
            </a:r>
            <a:endParaRPr lang="zh-CN" altLang="en-US" sz="3600" dirty="0" smtClean="0">
              <a:latin typeface="+mj-ea"/>
              <a:sym typeface="Arial" panose="020B0604020202020204" pitchFamily="34" charset="0"/>
            </a:endParaRPr>
          </a:p>
          <a:p>
            <a:pPr algn="ctr"/>
            <a:r>
              <a:rPr lang="en-US" altLang="zh-CN" sz="2400">
                <a:solidFill>
                  <a:srgbClr val="0584A7"/>
                </a:solidFill>
                <a:latin typeface="+mj-ea"/>
                <a:sym typeface="+mn-ea"/>
              </a:rPr>
              <a:t>Learning objectives and key learning points</a:t>
            </a:r>
            <a:endParaRPr lang="en-US" altLang="zh-CN" sz="2400">
              <a:solidFill>
                <a:srgbClr val="0584A7"/>
              </a:solidFill>
              <a:latin typeface="+mj-ea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bldLvl="0" animBg="1"/>
      <p:bldP spid="12" grpId="0" bldLvl="0" animBg="1"/>
      <p:bldP spid="47" grpId="0"/>
      <p:bldP spid="47" grpId="1"/>
      <p:bldP spid="5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6195" y="3820795"/>
            <a:ext cx="8982075" cy="1068070"/>
          </a:xfrm>
        </p:spPr>
        <p:txBody>
          <a:bodyPr>
            <a:normAutofit/>
          </a:bodyPr>
          <a:lstStyle/>
          <a:p>
            <a:r>
              <a:rPr lang="zh-CN" altLang="en-US" sz="5400" dirty="0">
                <a:solidFill>
                  <a:srgbClr val="000000"/>
                </a:solidFill>
                <a:sym typeface="Arial" panose="020B0604020202020204" pitchFamily="34" charset="0"/>
              </a:rPr>
              <a:t> 认识微信小程序</a:t>
            </a:r>
            <a:endParaRPr lang="en-US" altLang="zh-CN" sz="5400"/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3333585" y="2366681"/>
            <a:ext cx="1405965" cy="14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algn="ctr"/>
            <a:r>
              <a:rPr lang="en-US" altLang="zh-CN" sz="8800">
                <a:solidFill>
                  <a:schemeClr val="tx1"/>
                </a:solidFill>
              </a:rPr>
              <a:t>1</a:t>
            </a:r>
            <a:endParaRPr lang="en-US" altLang="zh-CN" sz="880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825625"/>
            <a:ext cx="10515600" cy="358394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在了解微信小程序前，应该清楚什么是小程序。小程序是针对移动智能设备所提出的概念，小程序是一种不需要用户下载安装即可使用的App程序，用户只需要点击小程序就能轻松使用该程序为用户提供的功能，因此小程序的出现大大方便了用户对App的高效使用，实现了“即用即走”的高效理念。</a:t>
            </a:r>
            <a:endParaRPr lang="zh-CN" altLang="en-US" sz="1800" dirty="0"/>
          </a:p>
          <a:p>
            <a:pPr marL="0"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z="1800" dirty="0"/>
          </a:p>
          <a:p>
            <a:pPr algn="l" fontAlgn="auto">
              <a:lnSpc>
                <a:spcPct val="150000"/>
              </a:lnSpc>
            </a:pPr>
            <a:r>
              <a:rPr lang="zh-CN" altLang="en-US" sz="1800" dirty="0"/>
              <a:t>小程序虽然不需要用户下载，但小程序的运行仍需要平台，微信小程序就是“微信”推出的小程序运行平台。微信在其公众平台上线了小程序，该功能提供了一个可以将小程序接入微信公众平台的入口，因此用户可以通过接入小程序的方式，借用“微信”进行品牌、商品的推广传播。</a:t>
            </a:r>
            <a:endParaRPr lang="zh-CN" altLang="en-US" sz="18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241300"/>
            <a:ext cx="5382895" cy="1127760"/>
          </a:xfrm>
        </p:spPr>
        <p:txBody>
          <a:bodyPr>
            <a:normAutofit fontScale="90000"/>
          </a:bodyPr>
          <a:p>
            <a:r>
              <a:rPr lang="zh-CN" altLang="en-US" dirty="0">
                <a:sym typeface="+mn-ea"/>
              </a:rPr>
              <a:t>微信小程序的概念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sz="2400" dirty="0">
                <a:solidFill>
                  <a:srgbClr val="0584A7"/>
                </a:solidFill>
              </a:rPr>
              <a:t>The concept of WeChat small programs</a:t>
            </a:r>
            <a:endParaRPr lang="en-US" altLang="zh-CN" sz="2400" dirty="0">
              <a:solidFill>
                <a:srgbClr val="0584A7"/>
              </a:solidFill>
            </a:endParaRPr>
          </a:p>
        </p:txBody>
      </p: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" name="直接连接符 6"/>
          <p:cNvCxnSpPr/>
          <p:nvPr/>
        </p:nvCxnSpPr>
        <p:spPr>
          <a:xfrm flipV="1">
            <a:off x="7687945" y="-11430"/>
            <a:ext cx="0" cy="6899910"/>
          </a:xfrm>
          <a:prstGeom prst="line">
            <a:avLst/>
          </a:prstGeom>
          <a:ln w="25400">
            <a:solidFill>
              <a:srgbClr val="0584A7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7712075" y="4070985"/>
            <a:ext cx="1599565" cy="5080"/>
          </a:xfrm>
          <a:prstGeom prst="line">
            <a:avLst/>
          </a:prstGeom>
          <a:ln w="19050">
            <a:solidFill>
              <a:srgbClr val="0584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 rot="16200000" flipV="1">
            <a:off x="7605395" y="3990340"/>
            <a:ext cx="165100" cy="165100"/>
          </a:xfrm>
          <a:prstGeom prst="ellipse">
            <a:avLst/>
          </a:prstGeom>
          <a:solidFill>
            <a:srgbClr val="319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740261" y="3416207"/>
            <a:ext cx="3448858" cy="1952136"/>
            <a:chOff x="5161526" y="3271427"/>
            <a:chExt cx="3448858" cy="1952136"/>
          </a:xfrm>
        </p:grpSpPr>
        <p:sp>
          <p:nvSpPr>
            <p:cNvPr id="19" name="文本框 18"/>
            <p:cNvSpPr txBox="1"/>
            <p:nvPr/>
          </p:nvSpPr>
          <p:spPr>
            <a:xfrm>
              <a:off x="5209786" y="3271427"/>
              <a:ext cx="129349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2800" b="1" dirty="0" smtClean="0">
                  <a:solidFill>
                    <a:srgbClr val="0584A7"/>
                  </a:solidFill>
                  <a:latin typeface="腾祥小小新体繁" panose="01010104010101010101" charset="-122"/>
                  <a:ea typeface="腾祥小小新体繁" panose="01010104010101010101" charset="-122"/>
                </a:rPr>
                <a:t>步骤一</a:t>
              </a:r>
              <a:endParaRPr lang="zh-CN" altLang="zh-CN" sz="2800" b="1" dirty="0" smtClean="0">
                <a:solidFill>
                  <a:srgbClr val="0584A7"/>
                </a:solidFill>
                <a:latin typeface="腾祥小小新体繁" panose="01010104010101010101" charset="-122"/>
                <a:ea typeface="腾祥小小新体繁" panose="01010104010101010101" charset="-122"/>
              </a:endParaRPr>
            </a:p>
          </p:txBody>
        </p:sp>
        <p:sp>
          <p:nvSpPr>
            <p:cNvPr id="23" name="矩形 22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/>
            <p:cNvSpPr/>
            <p:nvPr/>
          </p:nvSpPr>
          <p:spPr>
            <a:xfrm>
              <a:off x="5161526" y="4163113"/>
              <a:ext cx="3448858" cy="106045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</a:pPr>
              <a:r>
                <a:rPr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进入小程序页面。用户登陆微信点击“发现”进入到发现页面，在该页面选择点击小程序，进入到小程序页面</a:t>
              </a:r>
              <a:r>
                <a:rPr lang="zh-CN"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。</a:t>
              </a:r>
              <a:endParaRPr 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071745" y="6265545"/>
            <a:ext cx="204914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1400" b="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微信小程序入口页面</a:t>
            </a:r>
            <a:endParaRPr lang="zh-CN" sz="1400" b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8200" y="1369060"/>
            <a:ext cx="538289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/>
              <a:t>微信小程序的使用非常简单，对于微信用户而言，微信小程序的使用具体包括了，进入小程序页面、搜索查找小程序、点击使用小程序及小程序的分享四步，具体操作如下：</a:t>
            </a:r>
            <a:endParaRPr lang="zh-CN" altLang="en-US"/>
          </a:p>
        </p:txBody>
      </p:sp>
      <p:sp>
        <p:nvSpPr>
          <p:cNvPr id="6" name="标题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241300"/>
            <a:ext cx="5382895" cy="11277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ym typeface="+mn-ea"/>
              </a:rPr>
              <a:t>微信小程序的使用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sz="2400" dirty="0">
                <a:solidFill>
                  <a:srgbClr val="0584A7"/>
                </a:solidFill>
              </a:rPr>
              <a:t>The use of micro letter small programs</a:t>
            </a:r>
            <a:endParaRPr lang="en-US" altLang="zh-CN" sz="2400" dirty="0">
              <a:solidFill>
                <a:srgbClr val="0584A7"/>
              </a:solidFill>
            </a:endParaRPr>
          </a:p>
        </p:txBody>
      </p:sp>
      <p:pic>
        <p:nvPicPr>
          <p:cNvPr id="259" name="图片 259" descr="C:\Users\ZhangLT\Desktop\TIM图片2017092712142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6"/>
          <a:stretch>
            <a:fillRect/>
          </a:stretch>
        </p:blipFill>
        <p:spPr>
          <a:xfrm>
            <a:off x="5193030" y="3121978"/>
            <a:ext cx="1767840" cy="30448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4" grpId="0"/>
      <p:bldP spid="6" grpId="0"/>
      <p:bldP spid="6" grpId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" name="组合 27"/>
          <p:cNvGrpSpPr/>
          <p:nvPr/>
        </p:nvGrpSpPr>
        <p:grpSpPr>
          <a:xfrm>
            <a:off x="2691129" y="13335"/>
            <a:ext cx="5072296" cy="6896100"/>
            <a:chOff x="5907" y="-27"/>
            <a:chExt cx="7988" cy="1086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8451" y="605"/>
              <a:ext cx="0" cy="10228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5907" y="2779"/>
              <a:ext cx="2551" cy="8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8480" y="6939"/>
              <a:ext cx="2551" cy="3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rot="16200000">
              <a:off x="11173" y="-2096"/>
              <a:ext cx="0" cy="5443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3862" y="-27"/>
              <a:ext cx="0" cy="652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644771" y="1149892"/>
            <a:ext cx="3693160" cy="2011045"/>
            <a:chOff x="2255131" y="2792637"/>
            <a:chExt cx="3693160" cy="2011045"/>
          </a:xfrm>
        </p:grpSpPr>
        <p:sp>
          <p:nvSpPr>
            <p:cNvPr id="19" name="文本框 18"/>
            <p:cNvSpPr txBox="1"/>
            <p:nvPr/>
          </p:nvSpPr>
          <p:spPr>
            <a:xfrm>
              <a:off x="4371586" y="2792637"/>
              <a:ext cx="146113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zh-CN" altLang="en-US" sz="2800" b="1" dirty="0" smtClean="0">
                  <a:solidFill>
                    <a:srgbClr val="0584A7"/>
                  </a:solidFill>
                  <a:latin typeface="腾祥小小新体繁" panose="01010104010101010101" charset="-122"/>
                  <a:ea typeface="腾祥小小新体繁" panose="01010104010101010101" charset="-122"/>
                </a:rPr>
                <a:t>步骤二</a:t>
              </a:r>
              <a:endParaRPr lang="zh-CN" altLang="en-US" sz="2800" b="1" dirty="0" smtClean="0">
                <a:solidFill>
                  <a:srgbClr val="0584A7"/>
                </a:solidFill>
                <a:latin typeface="腾祥小小新体繁" panose="01010104010101010101" charset="-122"/>
                <a:ea typeface="腾祥小小新体繁" panose="01010104010101010101" charset="-122"/>
              </a:endParaRPr>
            </a:p>
          </p:txBody>
        </p:sp>
        <p:sp>
          <p:nvSpPr>
            <p:cNvPr id="23" name="矩形 22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/>
            <p:cNvSpPr/>
            <p:nvPr/>
          </p:nvSpPr>
          <p:spPr>
            <a:xfrm>
              <a:off x="2255131" y="3420017"/>
              <a:ext cx="3693160" cy="1383665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r" fontAlgn="auto">
                <a:lnSpc>
                  <a:spcPct val="150000"/>
                </a:lnSpc>
              </a:pPr>
              <a:r>
                <a:rPr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搜索查找小程序。进入到小程序页面，用户可以通过点击“放大镜”输入小程序的名称进行搜索，也可通过点击“附近的小程序”进行小程序的查找。</a:t>
              </a:r>
              <a:endParaRPr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98398" y="3922787"/>
            <a:ext cx="3343275" cy="1614805"/>
            <a:chOff x="3599568" y="2161298"/>
            <a:chExt cx="3343275" cy="1614805"/>
          </a:xfrm>
        </p:grpSpPr>
        <p:sp>
          <p:nvSpPr>
            <p:cNvPr id="20" name="文本框 19"/>
            <p:cNvSpPr txBox="1"/>
            <p:nvPr/>
          </p:nvSpPr>
          <p:spPr>
            <a:xfrm>
              <a:off x="3736728" y="2161298"/>
              <a:ext cx="143700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dirty="0" smtClean="0">
                  <a:solidFill>
                    <a:srgbClr val="0584A7"/>
                  </a:solidFill>
                  <a:latin typeface="腾祥小小新体繁" panose="01010104010101010101" charset="-122"/>
                  <a:ea typeface="腾祥小小新体繁" panose="01010104010101010101" charset="-122"/>
                </a:rPr>
                <a:t>步骤三</a:t>
              </a:r>
              <a:endParaRPr lang="zh-CN" altLang="en-US" sz="2800" b="1" dirty="0" smtClean="0">
                <a:solidFill>
                  <a:srgbClr val="0584A7"/>
                </a:solidFill>
                <a:latin typeface="腾祥小小新体繁" panose="01010104010101010101" charset="-122"/>
                <a:ea typeface="腾祥小小新体繁" panose="01010104010101010101" charset="-122"/>
              </a:endParaRPr>
            </a:p>
          </p:txBody>
        </p:sp>
        <p:sp>
          <p:nvSpPr>
            <p:cNvPr id="24" name="矩形 23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/>
            <p:cNvSpPr/>
            <p:nvPr/>
          </p:nvSpPr>
          <p:spPr>
            <a:xfrm>
              <a:off x="3599568" y="2715653"/>
              <a:ext cx="3343275" cy="106045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</a:pPr>
              <a:r>
                <a:rPr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点击使用小程序，用户在完成小程序的选择后，点击小程序的图标，即可进入小程序</a:t>
              </a:r>
              <a:r>
                <a:rPr lang="zh-CN"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。</a:t>
              </a:r>
              <a:endParaRPr 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 rot="5400000">
            <a:off x="4231005" y="1719580"/>
            <a:ext cx="165100" cy="165100"/>
          </a:xfrm>
          <a:prstGeom prst="ellipse">
            <a:avLst/>
          </a:prstGeom>
          <a:solidFill>
            <a:srgbClr val="0584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 rot="5400000">
            <a:off x="4230370" y="4363720"/>
            <a:ext cx="165100" cy="165100"/>
          </a:xfrm>
          <a:prstGeom prst="ellipse">
            <a:avLst/>
          </a:prstGeom>
          <a:solidFill>
            <a:srgbClr val="0584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8398510" y="4030345"/>
            <a:ext cx="256603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1400" b="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微信小程序“肯德基”页面</a:t>
            </a:r>
            <a:endParaRPr lang="zh-CN" sz="1400" b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554480" y="6031865"/>
            <a:ext cx="187198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1400" b="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微信小程序浏览页面</a:t>
            </a:r>
            <a:endParaRPr lang="zh-CN" sz="1400" b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0" name="图片 260" descr="C:\Users\ZhangLT\Desktop\TIM图片20170927121422_副本.jp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4332" r="896"/>
          <a:stretch>
            <a:fillRect/>
          </a:stretch>
        </p:blipFill>
        <p:spPr>
          <a:xfrm>
            <a:off x="1122045" y="3371850"/>
            <a:ext cx="2737485" cy="26136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261" name="图片 261" descr="C:\Users\ZhangLT\Desktop\TIM图片20170927121422_副本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"/>
          <a:stretch>
            <a:fillRect/>
          </a:stretch>
        </p:blipFill>
        <p:spPr>
          <a:xfrm>
            <a:off x="7742555" y="972820"/>
            <a:ext cx="3481070" cy="29502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" name="组合 4"/>
          <p:cNvGrpSpPr/>
          <p:nvPr/>
        </p:nvGrpSpPr>
        <p:grpSpPr>
          <a:xfrm>
            <a:off x="1715523" y="3247782"/>
            <a:ext cx="3533775" cy="2261235"/>
            <a:chOff x="3599568" y="2161298"/>
            <a:chExt cx="3533775" cy="2261235"/>
          </a:xfrm>
        </p:grpSpPr>
        <p:sp>
          <p:nvSpPr>
            <p:cNvPr id="20" name="文本框 19"/>
            <p:cNvSpPr txBox="1"/>
            <p:nvPr/>
          </p:nvSpPr>
          <p:spPr>
            <a:xfrm>
              <a:off x="3736728" y="2161298"/>
              <a:ext cx="1437005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dirty="0" smtClean="0">
                  <a:solidFill>
                    <a:srgbClr val="0584A7"/>
                  </a:solidFill>
                  <a:latin typeface="腾祥小小新体繁" panose="01010104010101010101" charset="-122"/>
                  <a:ea typeface="腾祥小小新体繁" panose="01010104010101010101" charset="-122"/>
                </a:rPr>
                <a:t>步骤四</a:t>
              </a:r>
              <a:endParaRPr lang="zh-CN" altLang="en-US" sz="2800" b="1" dirty="0" smtClean="0">
                <a:solidFill>
                  <a:srgbClr val="0584A7"/>
                </a:solidFill>
                <a:latin typeface="腾祥小小新体繁" panose="01010104010101010101" charset="-122"/>
                <a:ea typeface="腾祥小小新体繁" panose="01010104010101010101" charset="-122"/>
              </a:endParaRPr>
            </a:p>
          </p:txBody>
        </p:sp>
        <p:sp>
          <p:nvSpPr>
            <p:cNvPr id="24" name="矩形 23" descr="e7d195523061f1c0dc554706afe4c72a60a25314cbaece805811E654B44695D34D35691164BB3D154CCFD5D798F6FEAD99EAA8F1ADC3D4AFA5BC9ED0BB3A4B45073A038AC38E89AB54D31AA59602B9F12209B776749A2CCA36AD07C888D793A35F9D491ED1216934BB3A67970262DCEF660A8C3A8D1E7FE509DD9C96939D9FB9CDC0D2D415A58769"/>
            <p:cNvSpPr/>
            <p:nvPr/>
          </p:nvSpPr>
          <p:spPr>
            <a:xfrm>
              <a:off x="3599568" y="2715653"/>
              <a:ext cx="3533775" cy="1706880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</a:pPr>
              <a:r>
                <a:rPr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小程序的分享。小程序的分享，需要用户点击进入到小程序的页面中进行操作。用户点击进入小程序，点击页面右上角处，在跳出菜单中点击“分享”，可将小程序分享给微信好友</a:t>
              </a:r>
              <a:r>
                <a:rPr lang="zh-CN" sz="1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。</a:t>
              </a:r>
              <a:endParaRPr 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 rot="5400000" flipV="1">
            <a:off x="1550670" y="3716020"/>
            <a:ext cx="165100" cy="165100"/>
          </a:xfrm>
          <a:prstGeom prst="ellipse">
            <a:avLst/>
          </a:prstGeom>
          <a:solidFill>
            <a:srgbClr val="0584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631315" y="-11430"/>
            <a:ext cx="3618230" cy="6878955"/>
            <a:chOff x="2569" y="-18"/>
            <a:chExt cx="5698" cy="10833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2596" y="610"/>
              <a:ext cx="0" cy="10205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2703" y="5998"/>
              <a:ext cx="2577" cy="3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rot="16200000" flipH="1">
              <a:off x="5418" y="-2248"/>
              <a:ext cx="0" cy="5698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8267" y="-18"/>
              <a:ext cx="0" cy="652"/>
            </a:xfrm>
            <a:prstGeom prst="line">
              <a:avLst/>
            </a:prstGeom>
            <a:ln w="25400">
              <a:solidFill>
                <a:srgbClr val="0584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文本框 99"/>
          <p:cNvSpPr txBox="1"/>
          <p:nvPr/>
        </p:nvSpPr>
        <p:spPr>
          <a:xfrm>
            <a:off x="7689215" y="4157980"/>
            <a:ext cx="182943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1400" b="0">
                <a:solidFill>
                  <a:schemeClr val="tx1">
                    <a:lumMod val="90000"/>
                    <a:lumOff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小程序的分享页面</a:t>
            </a:r>
            <a:endParaRPr lang="zh-CN" sz="1400" b="0">
              <a:solidFill>
                <a:schemeClr val="tx1">
                  <a:lumMod val="90000"/>
                  <a:lumOff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2" name="图片 262" descr="C:\Users\ZhangLT\Desktop\TIM图片20170927121422_副本.jp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2"/>
          <a:stretch>
            <a:fillRect/>
          </a:stretch>
        </p:blipFill>
        <p:spPr>
          <a:xfrm>
            <a:off x="5951220" y="1031240"/>
            <a:ext cx="5105400" cy="29718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图片 7" descr="20149309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145" y="635"/>
            <a:ext cx="2990300" cy="900007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3333585" y="2366681"/>
            <a:ext cx="1405965" cy="1454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p>
            <a:pPr algn="ctr"/>
            <a:r>
              <a:rPr lang="en-US" altLang="zh-CN" sz="8800">
                <a:solidFill>
                  <a:schemeClr val="tx1"/>
                </a:solidFill>
              </a:rPr>
              <a:t>2</a:t>
            </a:r>
            <a:endParaRPr lang="en-US" altLang="zh-CN" sz="8800">
              <a:solidFill>
                <a:schemeClr val="tx1"/>
              </a:solidFill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1455" y="3790315"/>
            <a:ext cx="7648575" cy="106807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400" dirty="0">
                <a:solidFill>
                  <a:srgbClr val="000000"/>
                </a:solidFill>
                <a:sym typeface="Arial" panose="020B0604020202020204" pitchFamily="34" charset="0"/>
              </a:rPr>
              <a:t>微信小程序的作用及特点</a:t>
            </a:r>
            <a:endParaRPr lang="en-US" altLang="zh-CN" sz="5400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0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5051"/>
</p:tagLst>
</file>

<file path=ppt/tags/tag10.xml><?xml version="1.0" encoding="utf-8"?>
<p:tagLst xmlns:p="http://schemas.openxmlformats.org/presentationml/2006/main">
  <p:tag name="KSO_WM_TEMPLATE_CATEGORY" val="custom"/>
  <p:tag name="KSO_WM_TEMPLATE_INDEX" val="20185051"/>
  <p:tag name="KSO_WM_UNIT_TYPE" val="a"/>
  <p:tag name="KSO_WM_UNIT_INDEX" val="1"/>
  <p:tag name="KSO_WM_UNIT_ID" val="custom20185051_8*a*1"/>
  <p:tag name="KSO_WM_UNIT_LAYERLEVEL" val="1"/>
  <p:tag name="KSO_WM_UNIT_VALUE" val="2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h_f"/>
  <p:tag name="KSO_WM_UNIT_INDEX" val="1_1_1"/>
  <p:tag name="KSO_WM_UNIT_ID" val="diagram160595_3*m_h_f*1_1_1"/>
  <p:tag name="KSO_WM_UNIT_CLEAR" val="1"/>
  <p:tag name="KSO_WM_UNIT_LAYERLEVEL" val="1_1_1"/>
  <p:tag name="KSO_WM_UNIT_VALUE" val="21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95_3*i*14"/>
  <p:tag name="KSO_WM_TEMPLATE_CATEGORY" val="diagram"/>
  <p:tag name="KSO_WM_TEMPLATE_INDEX" val="160595"/>
  <p:tag name="KSO_WM_UNIT_INDEX" val="14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i"/>
  <p:tag name="KSO_WM_UNIT_INDEX" val="1_5"/>
  <p:tag name="KSO_WM_UNIT_ID" val="diagram160595_3*m_i*1_5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USESOURCEFORMAT_APPLY" val="0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h_f"/>
  <p:tag name="KSO_WM_UNIT_INDEX" val="1_3_1"/>
  <p:tag name="KSO_WM_UNIT_ID" val="diagram160595_3*m_h_f*1_3_1"/>
  <p:tag name="KSO_WM_UNIT_CLEAR" val="1"/>
  <p:tag name="KSO_WM_UNIT_LAYERLEVEL" val="1_1_1"/>
  <p:tag name="KSO_WM_UNIT_VALUE" val="21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95_3*i*9"/>
  <p:tag name="KSO_WM_TEMPLATE_CATEGORY" val="diagram"/>
  <p:tag name="KSO_WM_TEMPLATE_INDEX" val="160595"/>
  <p:tag name="KSO_WM_UNIT_INDEX" val="9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i"/>
  <p:tag name="KSO_WM_UNIT_INDEX" val="1_4"/>
  <p:tag name="KSO_WM_UNIT_ID" val="diagram160595_3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USESOURCEFORMAT_APPLY" val="0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h_f"/>
  <p:tag name="KSO_WM_UNIT_INDEX" val="1_2_1"/>
  <p:tag name="KSO_WM_UNIT_ID" val="diagram160595_3*m_h_f*1_2_1"/>
  <p:tag name="KSO_WM_UNIT_CLEAR" val="1"/>
  <p:tag name="KSO_WM_UNIT_LAYERLEVEL" val="1_1_1"/>
  <p:tag name="KSO_WM_UNIT_VALUE" val="21"/>
  <p:tag name="KSO_WM_UNIT_HIGHLIGHT" val="0"/>
  <p:tag name="KSO_WM_UNIT_COMPATIBLE" val="0"/>
  <p:tag name="KSO_WM_DIAGRAM_GROUP_CODE" val="m1-1"/>
  <p:tag name="KSO_WM_UNIT_PRESET_TEXT" val="Lorem"/>
  <p:tag name="KSO_WM_UNIT_TEXT_FILL_FORE_SCHEMECOLOR_INDEX" val="5"/>
  <p:tag name="KSO_WM_UNIT_TEXT_FILL_TYPE" val="1"/>
  <p:tag name="KSO_WM_UNIT_USESOURCEFORMAT_APPLY" val="0"/>
</p:tagLst>
</file>

<file path=ppt/tags/tag107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51_4*a*1"/>
  <p:tag name="KSO_WM_UNIT_TYPE" val="a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i"/>
  <p:tag name="KSO_WM_UNIT_INDEX" val="1_1"/>
  <p:tag name="KSO_WM_UNIT_ID" val="diagram160595_3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USESOURCEFORMAT_APPLY" val="0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i"/>
  <p:tag name="KSO_WM_UNIT_INDEX" val="1_2"/>
  <p:tag name="KSO_WM_UNIT_ID" val="diagram160595_3*m_i*1_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USESOURCEFORMAT_APPLY" val="0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h_a"/>
  <p:tag name="KSO_WM_UNIT_INDEX" val="1_1_1"/>
  <p:tag name="KSO_WM_UNIT_ID" val="diagram160220_2*l_h_a*1_1_1"/>
  <p:tag name="KSO_WM_UNIT_CLEAR" val="1"/>
  <p:tag name="KSO_WM_UNIT_LAYERLEVEL" val="1_1_1"/>
  <p:tag name="KSO_WM_UNIT_VALUE" val="54"/>
  <p:tag name="KSO_WM_UNIT_HIGHLIGHT" val="0"/>
  <p:tag name="KSO_WM_UNIT_COMPATIBLE" val="0"/>
  <p:tag name="KSO_WM_DIAGRAM_GROUP_CODE" val="l1-1"/>
  <p:tag name="KSO_WM_UNIT_PRESET_TEXT" val="LOREM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111.xml><?xml version="1.0" encoding="utf-8"?>
<p:tagLst xmlns:p="http://schemas.openxmlformats.org/presentationml/2006/main">
  <p:tag name="KSO_WM_TEMPLATE_CATEGORY" val="custom"/>
  <p:tag name="KSO_WM_TEMPLATE_INDEX" val="20185051"/>
  <p:tag name="KSO_WM_UNIT_TYPE" val="a"/>
  <p:tag name="KSO_WM_UNIT_INDEX" val="1"/>
  <p:tag name="KSO_WM_UNIT_ID" val="custom20185051_22*a*1"/>
  <p:tag name="KSO_WM_UNIT_LAYERLEVEL" val="1"/>
  <p:tag name="KSO_WM_UNIT_VALUE" val="6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谢谢观看"/>
</p:tagLst>
</file>

<file path=ppt/tags/tag112.xml><?xml version="1.0" encoding="utf-8"?>
<p:tagLst xmlns:p="http://schemas.openxmlformats.org/presentationml/2006/main">
  <p:tag name="KSO_WM_TEMPLATE_CATEGORY" val="custom"/>
  <p:tag name="KSO_WM_TEMPLATE_INDEX" val="20185051"/>
  <p:tag name="KSO_WM_UNIT_TYPE" val="b"/>
  <p:tag name="KSO_WM_UNIT_INDEX" val="1"/>
  <p:tag name="KSO_WM_UNIT_ID" val="custom20185051_22*b*1"/>
  <p:tag name="KSO_WM_UNIT_LAYERLEVEL" val="1"/>
  <p:tag name="KSO_WM_UNIT_VALUE" val="3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THANK YOU"/>
</p:tagLst>
</file>

<file path=ppt/tags/tag113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SLIDE_ID" val="custom20185051_22"/>
  <p:tag name="KSO_WM_SLIDE_INDEX" val="22"/>
  <p:tag name="KSO_WM_SLIDE_ITEM_CNT" val="2"/>
  <p:tag name="KSO_WM_SLIDE_LAYOUT" val="a_b"/>
  <p:tag name="KSO_WM_SLIDE_LAYOUT_CNT" val="1_1"/>
  <p:tag name="KSO_WM_SLIDE_TYPE" val="endPage"/>
  <p:tag name="KSO_WM_BEAUTIFY_FLAG" val="#wm#"/>
  <p:tag name="KSO_WM_SLIDE_SUBTYPE" val="pureTxt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h_f"/>
  <p:tag name="KSO_WM_UNIT_INDEX" val="1_1_1"/>
  <p:tag name="KSO_WM_UNIT_ID" val="diagram160220_2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1"/>
  <p:tag name="KSO_WM_UNIT_ID" val="diagram160220_2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2"/>
  <p:tag name="KSO_WM_UNIT_ID" val="diagram160220_2*l_i*1_2"/>
  <p:tag name="KSO_WM_UNIT_CLEAR" val="1"/>
  <p:tag name="KSO_WM_UNIT_LAYERLEVEL" val="1_1"/>
  <p:tag name="KSO_WM_DIAGRAM_GROUP_CODE" val="l1-1"/>
  <p:tag name="KSO_WM_UNIT_FILL_FORE_SCHEMECOLOR_INDEX" val="5"/>
  <p:tag name="KSO_WM_UNIT_FILL_TYPE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3"/>
  <p:tag name="KSO_WM_UNIT_ID" val="diagram160220_2*l_i*1_3"/>
  <p:tag name="KSO_WM_UNIT_CLEAR" val="1"/>
  <p:tag name="KSO_WM_UNIT_LAYERLEVEL" val="1_1"/>
  <p:tag name="KSO_WM_DIAGRAM_GROUP_CODE" val="l1-1"/>
  <p:tag name="KSO_WM_UNIT_FILL_FORE_SCHEMECOLOR_INDEX" val="5"/>
  <p:tag name="KSO_WM_UNIT_FILL_TYPE" val="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4"/>
  <p:tag name="KSO_WM_UNIT_ID" val="diagram160220_2*l_i*1_4"/>
  <p:tag name="KSO_WM_UNIT_CLEAR" val="1"/>
  <p:tag name="KSO_WM_UNIT_LAYERLEVEL" val="1_1"/>
  <p:tag name="KSO_WM_DIAGRAM_GROUP_CODE" val="l1-1"/>
  <p:tag name="KSO_WM_UNIT_FILL_FORE_SCHEMECOLOR_INDEX" val="5"/>
  <p:tag name="KSO_WM_UNIT_FILL_TYPE" val="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5"/>
  <p:tag name="KSO_WM_UNIT_ID" val="diagram160220_2*l_i*1_5"/>
  <p:tag name="KSO_WM_UNIT_CLEAR" val="1"/>
  <p:tag name="KSO_WM_UNIT_LAYERLEVEL" val="1_1"/>
  <p:tag name="KSO_WM_DIAGRAM_GROUP_CODE" val="l1-1"/>
  <p:tag name="KSO_WM_UNIT_FILL_FORE_SCHEMECOLOR_INDEX" val="5"/>
  <p:tag name="KSO_WM_UNIT_FILL_TYPE" val="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6"/>
  <p:tag name="KSO_WM_UNIT_ID" val="diagram160220_2*l_i*1_6"/>
  <p:tag name="KSO_WM_UNIT_CLEAR" val="1"/>
  <p:tag name="KSO_WM_UNIT_LAYERLEVEL" val="1_1"/>
  <p:tag name="KSO_WM_DIAGRAM_GROUP_CODE" val="l1-1"/>
  <p:tag name="KSO_WM_UNIT_FILL_FORE_SCHEMECOLOR_INDEX" val="5"/>
  <p:tag name="KSO_WM_UNIT_FILL_TYPE" val="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h_a"/>
  <p:tag name="KSO_WM_UNIT_INDEX" val="1_2_1"/>
  <p:tag name="KSO_WM_UNIT_ID" val="diagram160220_2*l_h_a*1_2_1"/>
  <p:tag name="KSO_WM_UNIT_CLEAR" val="1"/>
  <p:tag name="KSO_WM_UNIT_LAYERLEVEL" val="1_1_1"/>
  <p:tag name="KSO_WM_UNIT_VALUE" val="54"/>
  <p:tag name="KSO_WM_UNIT_HIGHLIGHT" val="0"/>
  <p:tag name="KSO_WM_UNIT_COMPATIBLE" val="0"/>
  <p:tag name="KSO_WM_DIAGRAM_GROUP_CODE" val="l1-1"/>
  <p:tag name="KSO_WM_UNIT_PRESET_TEXT" val="LOREM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51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h_f"/>
  <p:tag name="KSO_WM_UNIT_INDEX" val="1_2_1"/>
  <p:tag name="KSO_WM_UNIT_ID" val="diagram160220_2*l_h_f*1_2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7"/>
  <p:tag name="KSO_WM_UNIT_ID" val="diagram160220_2*l_i*1_7"/>
  <p:tag name="KSO_WM_UNIT_CLEAR" val="1"/>
  <p:tag name="KSO_WM_UNIT_LAYERLEVEL" val="1_1"/>
  <p:tag name="KSO_WM_DIAGRAM_GROUP_CODE" val="l1-1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8"/>
  <p:tag name="KSO_WM_UNIT_ID" val="diagram160220_2*l_i*1_8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9"/>
  <p:tag name="KSO_WM_UNIT_ID" val="diagram160220_2*l_i*1_9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10"/>
  <p:tag name="KSO_WM_UNIT_ID" val="diagram160220_2*l_i*1_10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11"/>
  <p:tag name="KSO_WM_UNIT_ID" val="diagram160220_2*l_i*1_11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220"/>
  <p:tag name="KSO_WM_UNIT_TYPE" val="l_i"/>
  <p:tag name="KSO_WM_UNIT_INDEX" val="1_12"/>
  <p:tag name="KSO_WM_UNIT_ID" val="diagram160220_2*l_i*1_1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27.xml><?xml version="1.0" encoding="utf-8"?>
<p:tagLst xmlns:p="http://schemas.openxmlformats.org/presentationml/2006/main">
  <p:tag name="KSO_WM_SLIDE_ID" val="custom20185051_8"/>
  <p:tag name="KSO_WM_SLIDE_INDEX" val="8"/>
  <p:tag name="KSO_WM_SLIDE_ITEM_CNT" val="2"/>
  <p:tag name="KSO_WM_SLIDE_LAYOUT" val="l_a"/>
  <p:tag name="KSO_WM_SLIDE_LAYOUT_CNT" val="1_1"/>
  <p:tag name="KSO_WM_SLIDE_TYPE" val="text"/>
  <p:tag name="KSO_WM_BEAUTIFY_FLAG" val="#wm#"/>
  <p:tag name="KSO_WM_SLIDE_POSITION" val="208*174"/>
  <p:tag name="KSO_WM_SLIDE_SIZE" val="575*280"/>
  <p:tag name="KSO_WM_TEMPLATE_CATEGORY" val="custom"/>
  <p:tag name="KSO_WM_TEMPLATE_INDEX" val="20185051"/>
  <p:tag name="KSO_WM_DIAGRAM_GROUP_CODE" val="l1-1"/>
  <p:tag name="KSO_WM_TAG_VERSION" val="1.0"/>
  <p:tag name="KSO_WM_SLIDE_SUBTYPE" val="diag"/>
</p:tagLst>
</file>

<file path=ppt/tags/tag28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a"/>
  <p:tag name="KSO_WM_UNIT_INDEX" val="1_1_1"/>
  <p:tag name="KSO_WM_UNIT_ID" val="custom20185054_14*l_h_a*1_1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5"/>
  <p:tag name="KSO_WM_DIAGRAM_GROUP_CODE" val="l1-2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9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f"/>
  <p:tag name="KSO_WM_UNIT_INDEX" val="1_1_1"/>
  <p:tag name="KSO_WM_UNIT_ID" val="custom20185054_14*l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43"/>
  <p:tag name="KSO_WM_DIAGRAM_GROUP_CODE" val="l1-2"/>
  <p:tag name="KSO_WM_UNIT_TEXT_FILL_FORE_SCHEMECOLOR_INDEX" val="13"/>
  <p:tag name="KSO_WM_UNIT_TEXT_FILL_TYPE" val="1"/>
  <p:tag name="KSO_WM_UNIT_USESOURCEFORMAT_APPLY" val="0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CATEGORY" val="custom"/>
  <p:tag name="KSO_WM_TEMPLATE_INDEX" val="20185051"/>
  <p:tag name="KSO_WM_TAG_VERSION" val="1.0"/>
  <p:tag name="KSO_WM_TEMPLATE_THUMBS_INDEX" val="1"/>
  <p:tag name="KSO_WM_BEAUTIFY_FLAG" val="#wm#"/>
</p:tagLst>
</file>

<file path=ppt/tags/tag30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f"/>
  <p:tag name="KSO_WM_UNIT_INDEX" val="1_2_1"/>
  <p:tag name="KSO_WM_UNIT_ID" val="custom20185054_14*l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43"/>
  <p:tag name="KSO_WM_DIAGRAM_GROUP_CODE" val="l1-2"/>
  <p:tag name="KSO_WM_UNIT_TEXT_FILL_FORE_SCHEMECOLOR_INDEX" val="13"/>
  <p:tag name="KSO_WM_UNIT_TEXT_FILL_TYPE" val="1"/>
  <p:tag name="KSO_WM_UNIT_USESOURCEFORMAT_APPLY" val="0"/>
</p:tagLst>
</file>

<file path=ppt/tags/tag31.xml><?xml version="1.0" encoding="utf-8"?>
<p:tagLst xmlns:p="http://schemas.openxmlformats.org/presentationml/2006/main">
  <p:tag name="KSO_WM_TEMPLATE_CATEGORY" val="custom"/>
  <p:tag name="KSO_WM_TEMPLATE_INDEX" val="20185054"/>
  <p:tag name="KSO_WM_TAG_VERSION" val="1.0"/>
  <p:tag name="KSO_WM_BEAUTIFY_FLAG" val="#wm#"/>
  <p:tag name="KSO_WM_UNIT_TYPE" val="l_h_a"/>
  <p:tag name="KSO_WM_UNIT_INDEX" val="1_2_1"/>
  <p:tag name="KSO_WM_UNIT_ID" val="custom20185054_14*l_h_a*1_2_1"/>
  <p:tag name="KSO_WM_UNIT_CLEAR" val="1"/>
  <p:tag name="KSO_WM_UNIT_LAYERLEVEL" val="1_1_1"/>
  <p:tag name="KSO_WM_UNIT_VALUE" val="40"/>
  <p:tag name="KSO_WM_UNIT_HIGHLIGHT" val="0"/>
  <p:tag name="KSO_WM_UNIT_COMPATIBLE" val="0"/>
  <p:tag name="KSO_WM_UNIT_PRESET_TEXT_INDEX" val="4"/>
  <p:tag name="KSO_WM_UNIT_PRESET_TEXT_LEN" val="35"/>
  <p:tag name="KSO_WM_DIAGRAM_GROUP_CODE" val="l1-2"/>
  <p:tag name="KSO_WM_UNIT_FILL_FORE_SCHEMECOLOR_INDEX" val="6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32.xml><?xml version="1.0" encoding="utf-8"?>
<p:tagLst xmlns:p="http://schemas.openxmlformats.org/presentationml/2006/main">
  <p:tag name="KSO_WM_TEMPLATE_CATEGORY" val="custom"/>
  <p:tag name="KSO_WM_TEMPLATE_INDEX" val="20185054"/>
  <p:tag name="KSO_WM_UNIT_TYPE" val="a"/>
  <p:tag name="KSO_WM_UNIT_INDEX" val="1"/>
  <p:tag name="KSO_WM_UNIT_ID" val="custom20185054_14*a*1"/>
  <p:tag name="KSO_WM_UNIT_LAYERLEVEL" val="1"/>
  <p:tag name="KSO_WM_UNIT_VALUE" val="2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34.xml><?xml version="1.0" encoding="utf-8"?>
<p:tagLst xmlns:p="http://schemas.openxmlformats.org/presentationml/2006/main">
  <p:tag name="KSO_WM_TEMPLATE_CATEGORY" val="custom"/>
  <p:tag name="KSO_WM_TEMPLATE_INDEX" val="20185051"/>
  <p:tag name="KSO_WM_UNIT_TYPE" val="a"/>
  <p:tag name="KSO_WM_UNIT_INDEX" val="1"/>
  <p:tag name="KSO_WM_UNIT_ID" val="custom20185051_6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ags/tag35.xml><?xml version="1.0" encoding="utf-8"?>
<p:tagLst xmlns:p="http://schemas.openxmlformats.org/presentationml/2006/main">
  <p:tag name="KSO_WM_TEMPLATE_CATEGORY" val="custom"/>
  <p:tag name="KSO_WM_TEMPLATE_INDEX" val="20185051"/>
  <p:tag name="KSO_WM_UNIT_TYPE" val="e"/>
  <p:tag name="KSO_WM_UNIT_INDEX" val="1"/>
  <p:tag name="KSO_WM_UNIT_ID" val="custom20185051_6*e*1"/>
  <p:tag name="KSO_WM_UNIT_LAYERLEVEL" val="1"/>
  <p:tag name="KSO_WM_UNIT_VALUE" val="1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1"/>
</p:tagLst>
</file>

<file path=ppt/tags/tag36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SLIDE_ID" val="custom20185051_6"/>
  <p:tag name="KSO_WM_SLIDE_INDEX" val="6"/>
  <p:tag name="KSO_WM_SLIDE_ITEM_CNT" val="1"/>
  <p:tag name="KSO_WM_SLIDE_LAYOUT" val="a_e"/>
  <p:tag name="KSO_WM_SLIDE_LAYOUT_CNT" val="1_1"/>
  <p:tag name="KSO_WM_SLIDE_TYPE" val="sectionTitle"/>
  <p:tag name="KSO_WM_BEAUTIFY_FLAG" val="#wm#"/>
  <p:tag name="KSO_WM_SLIDE_POSITION" val="262*186"/>
  <p:tag name="KSO_WM_SLIDE_SIZE" val="111*114"/>
  <p:tag name="KSO_WM_SLIDE_SUBTYPE" val="pureTxt"/>
</p:tagLst>
</file>

<file path=ppt/tags/tag37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ID" val="custom20185051_2*f*1"/>
  <p:tag name="KSO_WM_UNIT_TYPE" val="f"/>
</p:tagLst>
</file>

<file path=ppt/tags/tag38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51_4*a*1"/>
  <p:tag name="KSO_WM_UNIT_TYPE" val="a"/>
</p:tagLst>
</file>

<file path=ppt/tags/tag39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5051_2"/>
  <p:tag name="KSO_WM_TAG_VERSION" val="1.0"/>
  <p:tag name="KSO_WM_TEMPLATE_INDEX" val="20185051"/>
  <p:tag name="KSO_WM_TEMPLATE_CATEGORY" val="custom"/>
  <p:tag name="KSO_WM_SLIDE_SUBTYPE" val="pureTxt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5051"/>
</p:tagLst>
</file>

<file path=ppt/tags/tag40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51_4*a*1"/>
  <p:tag name="KSO_WM_UNIT_TYPE" val="a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44.xml><?xml version="1.0" encoding="utf-8"?>
<p:tagLst xmlns:p="http://schemas.openxmlformats.org/presentationml/2006/main">
  <p:tag name="KSO_WM_TEMPLATE_CATEGORY" val="custom"/>
  <p:tag name="KSO_WM_TEMPLATE_INDEX" val="20185051"/>
  <p:tag name="KSO_WM_UNIT_TYPE" val="e"/>
  <p:tag name="KSO_WM_UNIT_INDEX" val="1"/>
  <p:tag name="KSO_WM_UNIT_ID" val="custom20185051_6*e*1"/>
  <p:tag name="KSO_WM_UNIT_LAYERLEVEL" val="1"/>
  <p:tag name="KSO_WM_UNIT_VALUE" val="1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1"/>
</p:tagLst>
</file>

<file path=ppt/tags/tag45.xml><?xml version="1.0" encoding="utf-8"?>
<p:tagLst xmlns:p="http://schemas.openxmlformats.org/presentationml/2006/main">
  <p:tag name="KSO_WM_TEMPLATE_CATEGORY" val="custom"/>
  <p:tag name="KSO_WM_TEMPLATE_INDEX" val="20185051"/>
  <p:tag name="KSO_WM_UNIT_TYPE" val="a"/>
  <p:tag name="KSO_WM_UNIT_INDEX" val="1"/>
  <p:tag name="KSO_WM_UNIT_ID" val="custom20185051_6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47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TYPE" val="f"/>
  <p:tag name="KSO_WM_UNIT_INDEX" val="1"/>
  <p:tag name="KSO_WM_UNIT_ID" val="custom20185051_4*f*1"/>
  <p:tag name="KSO_WM_UNIT_LAYERLEVEL" val="1"/>
  <p:tag name="KSO_WM_UNIT_VALUE" val="209"/>
  <p:tag name="KSO_WM_UNIT_HIGHLIGHT" val="0"/>
  <p:tag name="KSO_WM_UNIT_COMPATIBLE" val="0"/>
  <p:tag name="KSO_WM_UNIT_CLEAR" val="0"/>
  <p:tag name="KSO_WM_UNIT_PRESET_TEXT_INDEX" val="5"/>
  <p:tag name="KSO_WM_UNIT_PRESET_TEXT_LEN" val="232"/>
</p:tagLst>
</file>

<file path=ppt/tags/tag48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51_4*a*1"/>
  <p:tag name="KSO_WM_UNIT_TYPE" val="a"/>
</p:tagLst>
</file>

<file path=ppt/tags/tag4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"/>
  <p:tag name="KSO_WM_UNIT_ID" val="diagram636_2*q_i*1_1"/>
  <p:tag name="KSO_WM_UNIT_CLEAR" val="1"/>
  <p:tag name="KSO_WM_UNIT_LAYERLEVEL" val="1_1"/>
  <p:tag name="KSO_WM_DIAGRAM_GROUP_CODE" val="q1-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5051"/>
</p:tagLst>
</file>

<file path=ppt/tags/tag5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"/>
  <p:tag name="KSO_WM_UNIT_ID" val="diagram636_2*q_i*1_2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5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7"/>
  <p:tag name="KSO_WM_UNIT_ID" val="diagram636_2*q_i*1_7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5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8"/>
  <p:tag name="KSO_WM_UNIT_ID" val="diagram636_2*q_i*1_8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2*i*40"/>
  <p:tag name="KSO_WM_TEMPLATE_CATEGORY" val="diagram"/>
  <p:tag name="KSO_WM_TEMPLATE_INDEX" val="636"/>
  <p:tag name="KSO_WM_UNIT_INDEX" val="40"/>
</p:tagLst>
</file>

<file path=ppt/tags/tag5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4"/>
  <p:tag name="KSO_WM_UNIT_ID" val="diagram636_2*q_i*1_24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5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5"/>
  <p:tag name="KSO_WM_UNIT_ID" val="diagram636_2*q_i*1_25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5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6"/>
  <p:tag name="KSO_WM_UNIT_ID" val="diagram636_2*q_i*1_26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5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7"/>
  <p:tag name="KSO_WM_UNIT_ID" val="diagram636_2*q_i*1_27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5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8"/>
  <p:tag name="KSO_WM_UNIT_ID" val="diagram636_2*q_i*1_28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5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9"/>
  <p:tag name="KSO_WM_UNIT_ID" val="diagram636_2*q_i*1_29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6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CATEGORY" val="custom"/>
  <p:tag name="KSO_WM_TEMPLATE_INDEX" val="20185051"/>
  <p:tag name="KSO_WM_TAG_VERSION" val="1.0"/>
  <p:tag name="KSO_WM_TEMPLATE_THUMBS_INDEX" val="1、6、9、16、19、22、"/>
  <p:tag name="KSO_WM_BEAUTIFY_FLAG" val="#wm#"/>
</p:tagLst>
</file>

<file path=ppt/tags/tag6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0"/>
  <p:tag name="KSO_WM_UNIT_ID" val="diagram636_2*q_i*1_30"/>
  <p:tag name="KSO_WM_UNIT_CLEAR" val="1"/>
  <p:tag name="KSO_WM_UNIT_LAYERLEVEL" val="1_1"/>
  <p:tag name="KSO_WM_DIAGRAM_GROUP_CODE" val="q1-1"/>
  <p:tag name="KSO_WM_UNIT_LINE_FORE_SCHEMECOLOR_INDEX" val="9"/>
  <p:tag name="KSO_WM_UNIT_LINE_FILL_TYPE" val="2"/>
  <p:tag name="KSO_WM_UNIT_TEXT_FILL_FORE_SCHEMECOLOR_INDEX" val="14"/>
  <p:tag name="KSO_WM_UNIT_TEXT_FILL_TYPE" val="1"/>
</p:tagLst>
</file>

<file path=ppt/tags/tag6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3_1"/>
  <p:tag name="KSO_WM_UNIT_ID" val="diagram636_2*q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36"/>
  <p:tag name="KSO_WM_DIAGRAM_GROUP_CODE" val="q1-1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1"/>
  <p:tag name="KSO_WM_UNIT_ID" val="diagram636_2*q_i*1_31"/>
  <p:tag name="KSO_WM_UNIT_CLEAR" val="1"/>
  <p:tag name="KSO_WM_UNIT_LAYERLEVEL" val="1_1"/>
  <p:tag name="KSO_WM_DIAGRAM_GROUP_CODE" val="q1-1"/>
  <p:tag name="KSO_WM_UNIT_LINE_FORE_SCHEMECOLOR_INDEX" val="9"/>
  <p:tag name="KSO_WM_UNIT_LINE_FILL_TYPE" val="2"/>
</p:tagLst>
</file>

<file path=ppt/tags/tag6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5"/>
  <p:tag name="KSO_WM_UNIT_ID" val="diagram636_2*q_i*1_5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6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6"/>
  <p:tag name="KSO_WM_UNIT_ID" val="diagram636_2*q_i*1_6"/>
  <p:tag name="KSO_WM_UNIT_CLEAR" val="1"/>
  <p:tag name="KSO_WM_UNIT_LAYERLEVEL" val="1_1"/>
  <p:tag name="KSO_WM_DIAGRAM_GROUP_CODE" val="q1-1"/>
  <p:tag name="KSO_WM_UNIT_LINE_FORE_SCHEMECOLOR_INDEX" val="5"/>
  <p:tag name="KSO_WM_UNIT_LINE_FILL_TYPE" val="2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2*i*8"/>
  <p:tag name="KSO_WM_TEMPLATE_CATEGORY" val="diagram"/>
  <p:tag name="KSO_WM_TEMPLATE_INDEX" val="636"/>
  <p:tag name="KSO_WM_UNIT_INDEX" val="8"/>
</p:tagLst>
</file>

<file path=ppt/tags/tag6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9"/>
  <p:tag name="KSO_WM_UNIT_ID" val="diagram636_2*q_i*1_9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6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0"/>
  <p:tag name="KSO_WM_UNIT_ID" val="diagram636_2*q_i*1_10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6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1"/>
  <p:tag name="KSO_WM_UNIT_ID" val="diagram636_2*q_i*1_11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69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2"/>
  <p:tag name="KSO_WM_UNIT_ID" val="diagram636_2*q_i*1_12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.xml><?xml version="1.0" encoding="utf-8"?>
<p:tagLst xmlns:p="http://schemas.openxmlformats.org/presentationml/2006/main">
  <p:tag name="KSO_WM_TEMPLATE_CATEGORY" val="custom"/>
  <p:tag name="KSO_WM_TEMPLATE_INDEX" val="20185051"/>
  <p:tag name="KSO_WM_UNIT_TYPE" val="a"/>
  <p:tag name="KSO_WM_UNIT_INDEX" val="1"/>
  <p:tag name="KSO_WM_UNIT_ID" val="custom20185051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绿色简约通用模板"/>
</p:tagLst>
</file>

<file path=ppt/tags/tag7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3"/>
  <p:tag name="KSO_WM_UNIT_ID" val="diagram636_2*q_i*1_13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4"/>
  <p:tag name="KSO_WM_UNIT_ID" val="diagram636_2*q_i*1_14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5"/>
  <p:tag name="KSO_WM_UNIT_ID" val="diagram636_2*q_i*1_15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6"/>
  <p:tag name="KSO_WM_UNIT_ID" val="diagram636_2*q_i*1_16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7"/>
  <p:tag name="KSO_WM_UNIT_ID" val="diagram636_2*q_i*1_17"/>
  <p:tag name="KSO_WM_UNIT_CLEAR" val="1"/>
  <p:tag name="KSO_WM_UNIT_LAYERLEVEL" val="1_1"/>
  <p:tag name="KSO_WM_DIAGRAM_GROUP_CODE" val="q1-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7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2_1"/>
  <p:tag name="KSO_WM_UNIT_ID" val="diagram636_2*q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36"/>
  <p:tag name="KSO_WM_DIAGRAM_GROUP_CODE" val="q1-1"/>
  <p:tag name="KSO_WM_UNIT_TEXT_FILL_FORE_SCHEMECOLOR_INDEX" val="13"/>
  <p:tag name="KSO_WM_UNIT_TEXT_FILL_TYPE" val="1"/>
</p:tagLst>
</file>

<file path=ppt/tags/tag7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2"/>
  <p:tag name="KSO_WM_UNIT_ID" val="diagram636_2*q_i*1_32"/>
  <p:tag name="KSO_WM_UNIT_CLEAR" val="1"/>
  <p:tag name="KSO_WM_UNIT_LAYERLEVEL" val="1_1"/>
  <p:tag name="KSO_WM_DIAGRAM_GROUP_CODE" val="q1-1"/>
  <p:tag name="KSO_WM_UNIT_LINE_FORE_SCHEMECOLOR_INDEX" val="6"/>
  <p:tag name="KSO_WM_UNIT_LINE_FILL_TYPE" val="2"/>
</p:tagLst>
</file>

<file path=ppt/tags/tag7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"/>
  <p:tag name="KSO_WM_UNIT_ID" val="diagram636_2*q_i*1_3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78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4"/>
  <p:tag name="KSO_WM_UNIT_ID" val="diagram636_2*q_i*1_4"/>
  <p:tag name="KSO_WM_UNIT_CLEAR" val="1"/>
  <p:tag name="KSO_WM_UNIT_LAYERLEVEL" val="1_1"/>
  <p:tag name="KSO_WM_DIAGRAM_GROUP_CODE" val="q1-1"/>
  <p:tag name="KSO_WM_UNIT_FILL_FORE_SCHEMECOLOR_INDEX" val="14"/>
  <p:tag name="KSO_WM_UNIT_FILL_TYPE" val="1"/>
  <p:tag name="KSO_WM_UNIT_LINE_FORE_SCHEMECOLOR_INDEX" val="5"/>
  <p:tag name="KSO_WM_UNIT_LINE_FILL_TYPE" val="2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636_2*i*27"/>
  <p:tag name="KSO_WM_TEMPLATE_CATEGORY" val="diagram"/>
  <p:tag name="KSO_WM_TEMPLATE_INDEX" val="636"/>
  <p:tag name="KSO_WM_UNIT_INDEX" val="27"/>
</p:tagLst>
</file>

<file path=ppt/tags/tag8.xml><?xml version="1.0" encoding="utf-8"?>
<p:tagLst xmlns:p="http://schemas.openxmlformats.org/presentationml/2006/main">
  <p:tag name="KSO_WM_TEMPLATE_CATEGORY" val="custom"/>
  <p:tag name="KSO_WM_TEMPLATE_INDEX" val="20185051"/>
  <p:tag name="KSO_WM_UNIT_TYPE" val="b"/>
  <p:tag name="KSO_WM_UNIT_INDEX" val="1"/>
  <p:tag name="KSO_WM_UNIT_ID" val="custom20185051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 sit amet, consectetur adipisicing elit."/>
</p:tagLst>
</file>

<file path=ppt/tags/tag80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8"/>
  <p:tag name="KSO_WM_UNIT_ID" val="diagram636_2*q_i*1_18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1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19"/>
  <p:tag name="KSO_WM_UNIT_ID" val="diagram636_2*q_i*1_19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2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0"/>
  <p:tag name="KSO_WM_UNIT_ID" val="diagram636_2*q_i*1_20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3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1"/>
  <p:tag name="KSO_WM_UNIT_ID" val="diagram636_2*q_i*1_21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4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2"/>
  <p:tag name="KSO_WM_UNIT_ID" val="diagram636_2*q_i*1_22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5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23"/>
  <p:tag name="KSO_WM_UNIT_ID" val="diagram636_2*q_i*1_23"/>
  <p:tag name="KSO_WM_UNIT_CLEAR" val="1"/>
  <p:tag name="KSO_WM_UNIT_LAYERLEVEL" val="1_1"/>
  <p:tag name="KSO_WM_DIAGRAM_GROUP_CODE" val="q1-1"/>
  <p:tag name="KSO_WM_UNIT_LINE_FORE_SCHEMECOLOR_INDEX" val="8"/>
  <p:tag name="KSO_WM_UNIT_LINE_FILL_TYPE" val="2"/>
  <p:tag name="KSO_WM_UNIT_TEXT_FILL_FORE_SCHEMECOLOR_INDEX" val="14"/>
  <p:tag name="KSO_WM_UNIT_TEXT_FILL_TYPE" val="1"/>
</p:tagLst>
</file>

<file path=ppt/tags/tag86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h_f"/>
  <p:tag name="KSO_WM_UNIT_INDEX" val="1_1_1"/>
  <p:tag name="KSO_WM_UNIT_ID" val="diagram636_2*q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6"/>
  <p:tag name="KSO_WM_DIAGRAM_GROUP_CODE" val="q1-1"/>
</p:tagLst>
</file>

<file path=ppt/tags/tag87.xml><?xml version="1.0" encoding="utf-8"?>
<p:tagLst xmlns:p="http://schemas.openxmlformats.org/presentationml/2006/main">
  <p:tag name="KSO_WM_TEMPLATE_CATEGORY" val="diagram"/>
  <p:tag name="KSO_WM_TEMPLATE_INDEX" val="636"/>
  <p:tag name="KSO_WM_TAG_VERSION" val="1.0"/>
  <p:tag name="KSO_WM_BEAUTIFY_FLAG" val="#wm#"/>
  <p:tag name="KSO_WM_UNIT_TYPE" val="q_i"/>
  <p:tag name="KSO_WM_UNIT_INDEX" val="1_33"/>
  <p:tag name="KSO_WM_UNIT_ID" val="diagram636_2*q_i*1_33"/>
  <p:tag name="KSO_WM_UNIT_CLEAR" val="1"/>
  <p:tag name="KSO_WM_UNIT_LAYERLEVEL" val="1_1"/>
  <p:tag name="KSO_WM_DIAGRAM_GROUP_CODE" val="q1-1"/>
  <p:tag name="KSO_WM_UNIT_LINE_FORE_SCHEMECOLOR_INDEX" val="8"/>
  <p:tag name="KSO_WM_UNIT_LINE_FILL_TYPE" val="2"/>
</p:tagLst>
</file>

<file path=ppt/tags/tag88.xml><?xml version="1.0" encoding="utf-8"?>
<p:tagLst xmlns:p="http://schemas.openxmlformats.org/presentationml/2006/main">
  <p:tag name="KSO_WM_SLIDE_SIZE" val="827*426"/>
  <p:tag name="KSO_WM_SLIDE_POSITION" val="66*56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4"/>
  <p:tag name="KSO_WM_SLIDE_ID" val="custom20185051_4"/>
  <p:tag name="KSO_WM_TAG_VERSION" val="1.0"/>
  <p:tag name="KSO_WM_TEMPLATE_INDEX" val="20185051"/>
  <p:tag name="KSO_WM_TEMPLATE_CATEGORY" val="custom"/>
  <p:tag name="KSO_WM_SLIDE_SUBTYPE" val="picTxt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841"/>
  <p:tag name="KSO_WM_UNIT_TYPE" val="q_i"/>
  <p:tag name="KSO_WM_UNIT_INDEX" val="1_1"/>
  <p:tag name="KSO_WM_UNIT_ID" val="diagram160841_1*q_i*1_1"/>
  <p:tag name="KSO_WM_UNIT_LAYERLEVEL" val="1_1"/>
  <p:tag name="KSO_WM_DIAGRAM_GROUP_CODE" val="q1-1"/>
  <p:tag name="KSO_WM_UNIT_TEXT_FILL_FORE_SCHEMECOLOR_INDEX" val="1"/>
  <p:tag name="KSO_WM_UNIT_TEXT_FILL_TYPE" val="1"/>
</p:tagLst>
</file>

<file path=ppt/tags/tag9.xml><?xml version="1.0" encoding="utf-8"?>
<p:tagLst xmlns:p="http://schemas.openxmlformats.org/presentationml/2006/main">
  <p:tag name="KSO_WM_TEMPLATE_CATEGORY" val="custom"/>
  <p:tag name="KSO_WM_TEMPLATE_INDEX" val="20185051"/>
  <p:tag name="KSO_WM_TAG_VERSION" val="1.0"/>
  <p:tag name="KSO_WM_SLIDE_ID" val="custom20185051_1"/>
  <p:tag name="KSO_WM_SLIDE_INDEX" val="1"/>
  <p:tag name="KSO_WM_SLIDE_ITEM_CNT" val="2"/>
  <p:tag name="KSO_WM_SLIDE_LAYOUT" val="a_b_c"/>
  <p:tag name="KSO_WM_SLIDE_LAYOUT_CNT" val="1_1_1"/>
  <p:tag name="KSO_WM_SLIDE_TYPE" val="title"/>
  <p:tag name="KSO_WM_TEMPLATE_THUMBS_INDEX" val="1、6、9、16、19、22、"/>
  <p:tag name="KSO_WM_BEAUTIFY_FLAG" val="#wm#"/>
  <p:tag name="KSO_WM_SLIDE_SUBTYPE" val="pureTxt"/>
</p:tagLst>
</file>

<file path=ppt/tags/tag90.xml><?xml version="1.0" encoding="utf-8"?>
<p:tagLst xmlns:p="http://schemas.openxmlformats.org/presentationml/2006/main">
  <p:tag name="MH" val="20160217171536"/>
  <p:tag name="MH_LIBRARY" val="GRAPHIC"/>
  <p:tag name="MH_TYPE" val="SubTitle"/>
  <p:tag name="MH_ORDER" val="2"/>
  <p:tag name="KSO_WM_TAG_VERSION" val="1.0"/>
  <p:tag name="KSO_WM_BEAUTIFY_FLAG" val="#wm#"/>
  <p:tag name="KSO_WM_TEMPLATE_CATEGORY" val="diagram"/>
  <p:tag name="KSO_WM_TEMPLATE_INDEX" val="160841"/>
  <p:tag name="KSO_WM_UNIT_TYPE" val="q_h_f"/>
  <p:tag name="KSO_WM_UNIT_INDEX" val="1_1_1"/>
  <p:tag name="KSO_WM_UNIT_ID" val="diagram160841_1*q_h_f*1_1_1"/>
  <p:tag name="KSO_WM_UNIT_LAYERLEVEL" val="1_1_1"/>
  <p:tag name="KSO_WM_UNIT_VALUE" val="12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q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841"/>
  <p:tag name="KSO_WM_UNIT_TYPE" val="q_i"/>
  <p:tag name="KSO_WM_UNIT_INDEX" val="1_1"/>
  <p:tag name="KSO_WM_UNIT_ID" val="diagram160841_1*q_i*1_1"/>
  <p:tag name="KSO_WM_UNIT_LAYERLEVEL" val="1_1"/>
  <p:tag name="KSO_WM_DIAGRAM_GROUP_CODE" val="q1-1"/>
  <p:tag name="KSO_WM_UNIT_TEXT_FILL_FORE_SCHEMECOLOR_INDEX" val="1"/>
  <p:tag name="KSO_WM_UNIT_TEXT_FILL_TYPE" val="1"/>
</p:tagLst>
</file>

<file path=ppt/tags/tag93.xml><?xml version="1.0" encoding="utf-8"?>
<p:tagLst xmlns:p="http://schemas.openxmlformats.org/presentationml/2006/main">
  <p:tag name="MH" val="20160217171536"/>
  <p:tag name="MH_LIBRARY" val="GRAPHIC"/>
  <p:tag name="MH_TYPE" val="SubTitle"/>
  <p:tag name="MH_ORDER" val="2"/>
  <p:tag name="KSO_WM_TAG_VERSION" val="1.0"/>
  <p:tag name="KSO_WM_BEAUTIFY_FLAG" val="#wm#"/>
  <p:tag name="KSO_WM_TEMPLATE_CATEGORY" val="diagram"/>
  <p:tag name="KSO_WM_TEMPLATE_INDEX" val="160841"/>
  <p:tag name="KSO_WM_UNIT_TYPE" val="q_h_f"/>
  <p:tag name="KSO_WM_UNIT_INDEX" val="1_1_1"/>
  <p:tag name="KSO_WM_UNIT_ID" val="diagram160841_1*q_h_f*1_1_1"/>
  <p:tag name="KSO_WM_UNIT_LAYERLEVEL" val="1_1_1"/>
  <p:tag name="KSO_WM_UNIT_VALUE" val="12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q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841"/>
  <p:tag name="KSO_WM_UNIT_TYPE" val="q_i"/>
  <p:tag name="KSO_WM_UNIT_INDEX" val="1_1"/>
  <p:tag name="KSO_WM_UNIT_ID" val="diagram160841_1*q_i*1_1"/>
  <p:tag name="KSO_WM_UNIT_LAYERLEVEL" val="1_1"/>
  <p:tag name="KSO_WM_DIAGRAM_GROUP_CODE" val="q1-1"/>
  <p:tag name="KSO_WM_UNIT_TEXT_FILL_FORE_SCHEMECOLOR_INDEX" val="1"/>
  <p:tag name="KSO_WM_UNIT_TEXT_FILL_TYPE" val="1"/>
</p:tagLst>
</file>

<file path=ppt/tags/tag96.xml><?xml version="1.0" encoding="utf-8"?>
<p:tagLst xmlns:p="http://schemas.openxmlformats.org/presentationml/2006/main">
  <p:tag name="MH" val="20160217171536"/>
  <p:tag name="MH_LIBRARY" val="GRAPHIC"/>
  <p:tag name="MH_TYPE" val="SubTitle"/>
  <p:tag name="MH_ORDER" val="2"/>
  <p:tag name="KSO_WM_TAG_VERSION" val="1.0"/>
  <p:tag name="KSO_WM_BEAUTIFY_FLAG" val="#wm#"/>
  <p:tag name="KSO_WM_TEMPLATE_CATEGORY" val="diagram"/>
  <p:tag name="KSO_WM_TEMPLATE_INDEX" val="160841"/>
  <p:tag name="KSO_WM_UNIT_TYPE" val="q_h_f"/>
  <p:tag name="KSO_WM_UNIT_INDEX" val="1_1_1"/>
  <p:tag name="KSO_WM_UNIT_ID" val="diagram160841_1*q_h_f*1_1_1"/>
  <p:tag name="KSO_WM_UNIT_LAYERLEVEL" val="1_1_1"/>
  <p:tag name="KSO_WM_UNIT_VALUE" val="12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q1-1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505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595_3*i*4"/>
  <p:tag name="KSO_WM_TEMPLATE_CATEGORY" val="diagram"/>
  <p:tag name="KSO_WM_TEMPLATE_INDEX" val="160595"/>
  <p:tag name="KSO_WM_UNIT_INDEX" val="4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595"/>
  <p:tag name="KSO_WM_UNIT_TYPE" val="m_i"/>
  <p:tag name="KSO_WM_UNIT_INDEX" val="1_3"/>
  <p:tag name="KSO_WM_UNIT_ID" val="diagram160595_3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USESOURCEFORMAT_APPLY" val="0"/>
</p:tagLst>
</file>

<file path=ppt/theme/theme1.xml><?xml version="1.0" encoding="utf-8"?>
<a:theme xmlns:a="http://schemas.openxmlformats.org/drawingml/2006/main" name="Office 主题">
  <a:themeElements>
    <a:clrScheme name="自定义 124">
      <a:dk1>
        <a:srgbClr val="262626"/>
      </a:dk1>
      <a:lt1>
        <a:srgbClr val="FFFFFF"/>
      </a:lt1>
      <a:dk2>
        <a:srgbClr val="87DDD5"/>
      </a:dk2>
      <a:lt2>
        <a:srgbClr val="FFFFFF"/>
      </a:lt2>
      <a:accent1>
        <a:srgbClr val="87DDD5"/>
      </a:accent1>
      <a:accent2>
        <a:srgbClr val="FFF595"/>
      </a:accent2>
      <a:accent3>
        <a:srgbClr val="FFF595"/>
      </a:accent3>
      <a:accent4>
        <a:srgbClr val="FFF595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428">
      <a:dk1>
        <a:srgbClr val="262626"/>
      </a:dk1>
      <a:lt1>
        <a:srgbClr val="FFFFFF"/>
      </a:lt1>
      <a:dk2>
        <a:srgbClr val="87DDD5"/>
      </a:dk2>
      <a:lt2>
        <a:srgbClr val="FFFFFF"/>
      </a:lt2>
      <a:accent1>
        <a:srgbClr val="87DDD5"/>
      </a:accent1>
      <a:accent2>
        <a:srgbClr val="FFFFFF"/>
      </a:accent2>
      <a:accent3>
        <a:srgbClr val="FFF595"/>
      </a:accent3>
      <a:accent4>
        <a:srgbClr val="FFF595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1800</Words>
  <Application>WPS 演示</Application>
  <PresentationFormat>宽屏</PresentationFormat>
  <Paragraphs>111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黑体</vt:lpstr>
      <vt:lpstr>Calibri Light</vt:lpstr>
      <vt:lpstr>Calibri</vt:lpstr>
      <vt:lpstr>微软雅黑</vt:lpstr>
      <vt:lpstr>腾祥小小新体繁</vt:lpstr>
      <vt:lpstr>Arial Unicode MS</vt:lpstr>
      <vt:lpstr>Office 主题</vt:lpstr>
      <vt:lpstr>1_Office 主题</vt:lpstr>
      <vt:lpstr>微信小程序认知</vt:lpstr>
      <vt:lpstr>PowerPoint 演示文稿</vt:lpstr>
      <vt:lpstr>PowerPoint 演示文稿</vt:lpstr>
      <vt:lpstr> 认识微信小程序</vt:lpstr>
      <vt:lpstr>微信小程序的概念 The concept of WeChat small programs</vt:lpstr>
      <vt:lpstr>PowerPoint 演示文稿</vt:lpstr>
      <vt:lpstr>PowerPoint 演示文稿</vt:lpstr>
      <vt:lpstr>PowerPoint 演示文稿</vt:lpstr>
      <vt:lpstr>微信小程序的作用及特点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mk—WS</cp:lastModifiedBy>
  <cp:revision>8</cp:revision>
  <dcterms:created xsi:type="dcterms:W3CDTF">2018-03-08T10:08:00Z</dcterms:created>
  <dcterms:modified xsi:type="dcterms:W3CDTF">2018-04-28T02:48:23Z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2052-10.1.0.7311</vt:lpwstr>
  </property>
</Properties>
</file>