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306" r:id="rId8"/>
    <p:sldId id="262" r:id="rId9"/>
    <p:sldId id="261" r:id="rId10"/>
    <p:sldId id="317" r:id="rId11"/>
    <p:sldId id="318" r:id="rId12"/>
    <p:sldId id="319" r:id="rId13"/>
    <p:sldId id="320" r:id="rId14"/>
    <p:sldId id="267" r:id="rId15"/>
    <p:sldId id="282" r:id="rId16"/>
    <p:sldId id="263" r:id="rId17"/>
    <p:sldId id="266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49F"/>
    <a:srgbClr val="5F5CA3"/>
    <a:srgbClr val="FFFFFF"/>
    <a:srgbClr val="1990AE"/>
    <a:srgbClr val="B2D234"/>
    <a:srgbClr val="4375AB"/>
    <a:srgbClr val="01897E"/>
    <a:srgbClr val="FFD34C"/>
    <a:srgbClr val="4376AB"/>
    <a:srgbClr val="438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椭圆 4"/>
          <p:cNvSpPr/>
          <p:nvPr/>
        </p:nvSpPr>
        <p:spPr>
          <a:xfrm>
            <a:off x="2923540" y="2839720"/>
            <a:ext cx="1477645" cy="1477645"/>
          </a:xfrm>
          <a:prstGeom prst="ellipse">
            <a:avLst/>
          </a:prstGeom>
          <a:solidFill>
            <a:srgbClr val="437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816215" y="2839720"/>
            <a:ext cx="1477645" cy="1477645"/>
          </a:xfrm>
          <a:prstGeom prst="ellipse">
            <a:avLst/>
          </a:prstGeom>
          <a:solidFill>
            <a:srgbClr val="5F5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109085" y="1456055"/>
            <a:ext cx="3973195" cy="3945890"/>
          </a:xfrm>
          <a:prstGeom prst="ellipse">
            <a:avLst/>
          </a:prstGeom>
          <a:solidFill>
            <a:srgbClr val="01A49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248150" y="1593850"/>
            <a:ext cx="3700780" cy="367665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773920" y="3098800"/>
            <a:ext cx="1015365" cy="1015365"/>
          </a:xfrm>
          <a:prstGeom prst="ellipse">
            <a:avLst/>
          </a:prstGeom>
          <a:solidFill>
            <a:srgbClr val="775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38605" y="3085465"/>
            <a:ext cx="1015365" cy="1015365"/>
          </a:xfrm>
          <a:prstGeom prst="ellipse">
            <a:avLst/>
          </a:prstGeom>
          <a:solidFill>
            <a:srgbClr val="199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4248150" y="2072005"/>
            <a:ext cx="3701415" cy="2423160"/>
          </a:xfrm>
        </p:spPr>
        <p:txBody>
          <a:bodyPr>
            <a:noAutofit/>
          </a:bodyPr>
          <a:p>
            <a:pPr fontAlgn="auto">
              <a:lnSpc>
                <a:spcPct val="100000"/>
              </a:lnSpc>
            </a:pPr>
            <a:r>
              <a:rPr b="1" dirty="0" smtClean="0"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微信公众号运营</a:t>
            </a:r>
            <a:endParaRPr b="1" dirty="0" smtClean="0">
              <a:solidFill>
                <a:schemeClr val="bg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-635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ldLvl="0" animBg="1"/>
      <p:bldP spid="9" grpId="0" animBg="1"/>
      <p:bldP spid="10" grpId="0" animBg="1"/>
      <p:bldP spid="4" grpId="0" animBg="1"/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-6350"/>
            <a:ext cx="2990281" cy="900007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902335" y="4806315"/>
            <a:ext cx="2024380" cy="0"/>
          </a:xfrm>
          <a:prstGeom prst="line">
            <a:avLst/>
          </a:prstGeom>
          <a:ln w="19050">
            <a:solidFill>
              <a:srgbClr val="199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664335" y="4556125"/>
            <a:ext cx="500380" cy="500380"/>
            <a:chOff x="2621" y="7175"/>
            <a:chExt cx="788" cy="788"/>
          </a:xfrm>
        </p:grpSpPr>
        <p:sp>
          <p:nvSpPr>
            <p:cNvPr id="184" name=" 184"/>
            <p:cNvSpPr/>
            <p:nvPr/>
          </p:nvSpPr>
          <p:spPr>
            <a:xfrm>
              <a:off x="2621" y="7175"/>
              <a:ext cx="788" cy="788"/>
            </a:xfrm>
            <a:prstGeom prst="ellipse">
              <a:avLst/>
            </a:prstGeom>
            <a:solidFill>
              <a:srgbClr val="01A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647" y="7255"/>
              <a:ext cx="73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05</a:t>
              </a:r>
              <a:endParaRPr lang="en-US" altLang="zh-CN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902335" y="5205730"/>
            <a:ext cx="202438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编辑正文。根据需要加入标题、图片、背景等。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04285" y="4808855"/>
            <a:ext cx="2024380" cy="0"/>
          </a:xfrm>
          <a:prstGeom prst="line">
            <a:avLst/>
          </a:prstGeom>
          <a:ln w="19050">
            <a:solidFill>
              <a:srgbClr val="199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4566285" y="4558665"/>
            <a:ext cx="500380" cy="500380"/>
            <a:chOff x="7191" y="7179"/>
            <a:chExt cx="788" cy="788"/>
          </a:xfrm>
        </p:grpSpPr>
        <p:sp>
          <p:nvSpPr>
            <p:cNvPr id="20" name=" 184"/>
            <p:cNvSpPr/>
            <p:nvPr/>
          </p:nvSpPr>
          <p:spPr>
            <a:xfrm>
              <a:off x="7191" y="7179"/>
              <a:ext cx="788" cy="788"/>
            </a:xfrm>
            <a:prstGeom prst="ellipse">
              <a:avLst/>
            </a:prstGeom>
            <a:solidFill>
              <a:srgbClr val="01A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217" y="7259"/>
              <a:ext cx="73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06</a:t>
              </a:r>
              <a:endParaRPr lang="en-US" altLang="zh-CN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848100" y="5208270"/>
            <a:ext cx="19805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编辑完成后，进行预览。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503035" y="4808855"/>
            <a:ext cx="2024380" cy="0"/>
          </a:xfrm>
          <a:prstGeom prst="line">
            <a:avLst/>
          </a:prstGeom>
          <a:ln w="19050">
            <a:solidFill>
              <a:srgbClr val="199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7265035" y="4558665"/>
            <a:ext cx="500380" cy="500380"/>
            <a:chOff x="11441" y="7179"/>
            <a:chExt cx="788" cy="788"/>
          </a:xfrm>
        </p:grpSpPr>
        <p:sp>
          <p:nvSpPr>
            <p:cNvPr id="30" name=" 184"/>
            <p:cNvSpPr/>
            <p:nvPr/>
          </p:nvSpPr>
          <p:spPr>
            <a:xfrm>
              <a:off x="11441" y="7179"/>
              <a:ext cx="788" cy="788"/>
            </a:xfrm>
            <a:prstGeom prst="ellipse">
              <a:avLst/>
            </a:prstGeom>
            <a:solidFill>
              <a:srgbClr val="01A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1467" y="7259"/>
              <a:ext cx="73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07</a:t>
              </a:r>
              <a:endParaRPr lang="en-US" altLang="zh-CN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6559550" y="5205730"/>
            <a:ext cx="196786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预览检查无误后，点击预览按钮右侧的保存按钮进行保存。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9501505" y="4806315"/>
            <a:ext cx="2024380" cy="0"/>
          </a:xfrm>
          <a:prstGeom prst="line">
            <a:avLst/>
          </a:prstGeom>
          <a:ln w="19050">
            <a:solidFill>
              <a:srgbClr val="199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10263505" y="4556125"/>
            <a:ext cx="500380" cy="500380"/>
            <a:chOff x="16163" y="7175"/>
            <a:chExt cx="788" cy="788"/>
          </a:xfrm>
        </p:grpSpPr>
        <p:sp>
          <p:nvSpPr>
            <p:cNvPr id="40" name=" 184"/>
            <p:cNvSpPr/>
            <p:nvPr/>
          </p:nvSpPr>
          <p:spPr>
            <a:xfrm>
              <a:off x="16163" y="7175"/>
              <a:ext cx="788" cy="788"/>
            </a:xfrm>
            <a:prstGeom prst="ellipse">
              <a:avLst/>
            </a:prstGeom>
            <a:solidFill>
              <a:srgbClr val="01A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6189" y="7255"/>
              <a:ext cx="73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08</a:t>
              </a:r>
              <a:endParaRPr lang="en-US" altLang="zh-CN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9545320" y="5205730"/>
            <a:ext cx="198056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上拉页面，在微信公众号后台为内容添加标题和作者。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43" name="图片 6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70" y="2108200"/>
            <a:ext cx="2078355" cy="2174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45" name="图片 6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255" y="2060575"/>
            <a:ext cx="1742440" cy="2270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47" name="图片 6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135" y="2120265"/>
            <a:ext cx="2689860" cy="22104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48" name="图片 648"/>
          <p:cNvPicPr>
            <a:picLocks noChangeAspect="1"/>
          </p:cNvPicPr>
          <p:nvPr/>
        </p:nvPicPr>
        <p:blipFill>
          <a:blip r:embed="rId5"/>
          <a:srcRect r="36781"/>
          <a:stretch>
            <a:fillRect/>
          </a:stretch>
        </p:blipFill>
        <p:spPr>
          <a:xfrm>
            <a:off x="9656445" y="2919730"/>
            <a:ext cx="1758315" cy="842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标题 3"/>
          <p:cNvSpPr>
            <a:spLocks noGrp="1"/>
          </p:cNvSpPr>
          <p:nvPr/>
        </p:nvSpPr>
        <p:spPr>
          <a:xfrm>
            <a:off x="1981200" y="549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选题策划与编辑</a:t>
            </a:r>
            <a:endParaRPr lang="zh-CN" altLang="en-US" sz="2800" b="1" spc="15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624205" y="1368425"/>
            <a:ext cx="4196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algn="ctr">
              <a:lnSpc>
                <a:spcPct val="150000"/>
              </a:lnSpc>
            </a:pPr>
            <a:r>
              <a:rPr lang="zh-CN" sz="1600" dirty="0">
                <a:latin typeface="微软雅黑" panose="020B0503020204020204" charset="-122"/>
                <a:ea typeface="微软雅黑" panose="020B0503020204020204" charset="-122"/>
              </a:rPr>
              <a:t>编辑步骤如下（以秀米为例）：</a:t>
            </a:r>
            <a:endParaRPr 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8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00"/>
                            </p:stCondLst>
                            <p:childTnLst>
                              <p:par>
                                <p:cTn id="5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8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3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800"/>
                            </p:stCondLst>
                            <p:childTnLst>
                              <p:par>
                                <p:cTn id="7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8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300"/>
                            </p:stCondLst>
                            <p:childTnLst>
                              <p:par>
                                <p:cTn id="8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23" grpId="0"/>
      <p:bldP spid="38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-6350"/>
            <a:ext cx="2990281" cy="900007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2994025" y="4820285"/>
            <a:ext cx="2024380" cy="0"/>
          </a:xfrm>
          <a:prstGeom prst="line">
            <a:avLst/>
          </a:prstGeom>
          <a:ln w="19050">
            <a:solidFill>
              <a:srgbClr val="199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3756025" y="4570095"/>
            <a:ext cx="500380" cy="500380"/>
            <a:chOff x="5915" y="7197"/>
            <a:chExt cx="788" cy="788"/>
          </a:xfrm>
        </p:grpSpPr>
        <p:sp>
          <p:nvSpPr>
            <p:cNvPr id="184" name=" 184"/>
            <p:cNvSpPr/>
            <p:nvPr/>
          </p:nvSpPr>
          <p:spPr>
            <a:xfrm>
              <a:off x="5915" y="7197"/>
              <a:ext cx="788" cy="788"/>
            </a:xfrm>
            <a:prstGeom prst="ellipse">
              <a:avLst/>
            </a:prstGeom>
            <a:solidFill>
              <a:srgbClr val="01A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941" y="7277"/>
              <a:ext cx="73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09</a:t>
              </a:r>
              <a:endParaRPr lang="en-US" altLang="zh-CN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994025" y="5217160"/>
            <a:ext cx="202438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下拉页面，为内容添加封面和摘要。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259320" y="4820285"/>
            <a:ext cx="2024380" cy="0"/>
          </a:xfrm>
          <a:prstGeom prst="line">
            <a:avLst/>
          </a:prstGeom>
          <a:ln w="19050">
            <a:solidFill>
              <a:srgbClr val="199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8021320" y="4570095"/>
            <a:ext cx="500380" cy="500380"/>
            <a:chOff x="12632" y="7197"/>
            <a:chExt cx="788" cy="788"/>
          </a:xfrm>
        </p:grpSpPr>
        <p:sp>
          <p:nvSpPr>
            <p:cNvPr id="30" name=" 184"/>
            <p:cNvSpPr/>
            <p:nvPr/>
          </p:nvSpPr>
          <p:spPr>
            <a:xfrm>
              <a:off x="12632" y="7197"/>
              <a:ext cx="788" cy="788"/>
            </a:xfrm>
            <a:prstGeom prst="ellipse">
              <a:avLst/>
            </a:prstGeom>
            <a:solidFill>
              <a:srgbClr val="01A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658" y="7277"/>
              <a:ext cx="73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</a:t>
              </a:r>
              <a:endParaRPr lang="en-US" altLang="zh-CN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7157085" y="5217160"/>
            <a:ext cx="222948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点击页面下方“保存并群发”按钮，发表内容。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49" name="图片 6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65" y="2453005"/>
            <a:ext cx="2980690" cy="1889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6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215" y="2080260"/>
            <a:ext cx="2433955" cy="22618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标题 3"/>
          <p:cNvSpPr>
            <a:spLocks noGrp="1"/>
          </p:cNvSpPr>
          <p:nvPr/>
        </p:nvSpPr>
        <p:spPr>
          <a:xfrm>
            <a:off x="1981200" y="549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选题策划与编辑</a:t>
            </a:r>
            <a:endParaRPr lang="zh-CN" altLang="en-US" sz="2800" b="1" spc="15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624205" y="1368425"/>
            <a:ext cx="4196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algn="ctr">
              <a:lnSpc>
                <a:spcPct val="150000"/>
              </a:lnSpc>
            </a:pPr>
            <a:r>
              <a:rPr lang="zh-CN" sz="1600" dirty="0">
                <a:latin typeface="微软雅黑" panose="020B0503020204020204" charset="-122"/>
                <a:ea typeface="微软雅黑" panose="020B0503020204020204" charset="-122"/>
              </a:rPr>
              <a:t>编辑步骤如下（以秀米为例）：</a:t>
            </a:r>
            <a:endParaRPr 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8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3"/>
          <p:cNvSpPr>
            <a:spLocks noGrp="1"/>
          </p:cNvSpPr>
          <p:nvPr/>
        </p:nvSpPr>
        <p:spPr>
          <a:xfrm>
            <a:off x="1981200" y="549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补充：内容编辑标题和图片的技巧</a:t>
            </a:r>
            <a:endParaRPr lang="zh-CN" altLang="en-US" sz="2800" b="1" spc="15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-6350"/>
            <a:ext cx="2990281" cy="90000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901950" y="1770380"/>
            <a:ext cx="8141970" cy="2086610"/>
            <a:chOff x="4570" y="2788"/>
            <a:chExt cx="12822" cy="3286"/>
          </a:xfrm>
        </p:grpSpPr>
        <p:sp>
          <p:nvSpPr>
            <p:cNvPr id="21506" name="Freeform 16"/>
            <p:cNvSpPr/>
            <p:nvPr/>
          </p:nvSpPr>
          <p:spPr>
            <a:xfrm>
              <a:off x="4570" y="2788"/>
              <a:ext cx="12822" cy="3286"/>
            </a:xfrm>
            <a:custGeom>
              <a:avLst/>
              <a:gdLst>
                <a:gd name="connsiteX0" fmla="*/ 0 w 12822"/>
                <a:gd name="connsiteY0" fmla="*/ 0 h 3286"/>
                <a:gd name="connsiteX1" fmla="*/ 10965 w 12822"/>
                <a:gd name="connsiteY1" fmla="*/ 13 h 3286"/>
                <a:gd name="connsiteX2" fmla="*/ 12822 w 12822"/>
                <a:gd name="connsiteY2" fmla="*/ 1643 h 3286"/>
                <a:gd name="connsiteX3" fmla="*/ 12822 w 12822"/>
                <a:gd name="connsiteY3" fmla="*/ 1643 h 3286"/>
                <a:gd name="connsiteX4" fmla="*/ 11053 w 12822"/>
                <a:gd name="connsiteY4" fmla="*/ 3271 h 3286"/>
                <a:gd name="connsiteX5" fmla="*/ 123 w 12822"/>
                <a:gd name="connsiteY5" fmla="*/ 3286 h 3286"/>
                <a:gd name="connsiteX6" fmla="*/ 1367 w 12822"/>
                <a:gd name="connsiteY6" fmla="*/ 1666 h 3286"/>
                <a:gd name="connsiteX7" fmla="*/ 0 w 12822"/>
                <a:gd name="connsiteY7" fmla="*/ 0 h 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pathLst>
                <a:path w="12822" h="3286">
                  <a:moveTo>
                    <a:pt x="0" y="0"/>
                  </a:moveTo>
                  <a:lnTo>
                    <a:pt x="10965" y="13"/>
                  </a:lnTo>
                  <a:cubicBezTo>
                    <a:pt x="12098" y="13"/>
                    <a:pt x="12822" y="739"/>
                    <a:pt x="12822" y="1643"/>
                  </a:cubicBezTo>
                  <a:lnTo>
                    <a:pt x="12822" y="1643"/>
                  </a:lnTo>
                  <a:cubicBezTo>
                    <a:pt x="12822" y="2547"/>
                    <a:pt x="12186" y="3271"/>
                    <a:pt x="11053" y="3271"/>
                  </a:cubicBezTo>
                  <a:lnTo>
                    <a:pt x="123" y="3286"/>
                  </a:lnTo>
                  <a:cubicBezTo>
                    <a:pt x="862" y="2985"/>
                    <a:pt x="1367" y="2373"/>
                    <a:pt x="1367" y="1666"/>
                  </a:cubicBezTo>
                  <a:cubicBezTo>
                    <a:pt x="1367" y="921"/>
                    <a:pt x="804" y="280"/>
                    <a:pt x="0" y="0"/>
                  </a:cubicBezTo>
                  <a:close/>
                </a:path>
              </a:pathLst>
            </a:custGeom>
            <a:solidFill>
              <a:srgbClr val="01A49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07" name="TextBox 56"/>
            <p:cNvSpPr txBox="1"/>
            <p:nvPr/>
          </p:nvSpPr>
          <p:spPr>
            <a:xfrm>
              <a:off x="6652" y="3271"/>
              <a:ext cx="938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800" b="1" dirty="0">
                  <a:solidFill>
                    <a:srgbClr val="F8F8F8"/>
                  </a:solidFill>
                  <a:latin typeface="微软雅黑" panose="020B0503020204020204" charset="-122"/>
                  <a:ea typeface="微软雅黑" panose="020B0503020204020204" charset="-122"/>
                </a:rPr>
                <a:t>一、取个好标题+吸引人的封面图片</a:t>
              </a:r>
              <a:endParaRPr lang="zh-CN" altLang="en-US" sz="2800" b="1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84" y="4297"/>
              <a:ext cx="9318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标题一定要简明扼要，顺口，有新意，通常选择7-28个字，从传播知识、发布优惠信息、满足好奇心、提供忠告等入手进行策划。</a:t>
              </a:r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44955" y="1883410"/>
            <a:ext cx="1875790" cy="1888490"/>
            <a:chOff x="2433" y="2966"/>
            <a:chExt cx="2954" cy="2974"/>
          </a:xfrm>
        </p:grpSpPr>
        <p:grpSp>
          <p:nvGrpSpPr>
            <p:cNvPr id="14" name="组合 21538"/>
            <p:cNvGrpSpPr/>
            <p:nvPr/>
          </p:nvGrpSpPr>
          <p:grpSpPr>
            <a:xfrm rot="0">
              <a:off x="2433" y="2966"/>
              <a:ext cx="2955" cy="2975"/>
              <a:chOff x="0" y="0"/>
              <a:chExt cx="2395538" cy="2413000"/>
            </a:xfrm>
          </p:grpSpPr>
          <p:sp>
            <p:nvSpPr>
              <p:cNvPr id="21539" name="Freeform 6"/>
              <p:cNvSpPr/>
              <p:nvPr/>
            </p:nvSpPr>
            <p:spPr>
              <a:xfrm>
                <a:off x="371475" y="0"/>
                <a:ext cx="2024063" cy="1174750"/>
              </a:xfrm>
              <a:custGeom>
                <a:avLst/>
                <a:gdLst/>
                <a:ahLst/>
                <a:cxnLst>
                  <a:cxn ang="0">
                    <a:pos x="147252" y="484446"/>
                  </a:cxn>
                  <a:cxn ang="0">
                    <a:pos x="689111" y="222092"/>
                  </a:cxn>
                  <a:cxn ang="0">
                    <a:pos x="823446" y="213001"/>
                  </a:cxn>
                  <a:cxn ang="0">
                    <a:pos x="1816748" y="1174750"/>
                  </a:cxn>
                  <a:cxn ang="0">
                    <a:pos x="2024063" y="1174750"/>
                  </a:cxn>
                  <a:cxn ang="0">
                    <a:pos x="2021480" y="1119552"/>
                  </a:cxn>
                  <a:cxn ang="0">
                    <a:pos x="2018250" y="1085134"/>
                  </a:cxn>
                  <a:cxn ang="0">
                    <a:pos x="2016313" y="1066302"/>
                  </a:cxn>
                  <a:cxn ang="0">
                    <a:pos x="2010500" y="1023442"/>
                  </a:cxn>
                  <a:cxn ang="0">
                    <a:pos x="2009855" y="1016298"/>
                  </a:cxn>
                  <a:cxn ang="0">
                    <a:pos x="823446" y="0"/>
                  </a:cxn>
                  <a:cxn ang="0">
                    <a:pos x="83959" y="261705"/>
                  </a:cxn>
                  <a:cxn ang="0">
                    <a:pos x="83959" y="263653"/>
                  </a:cxn>
                  <a:cxn ang="0">
                    <a:pos x="0" y="336385"/>
                  </a:cxn>
                  <a:cxn ang="0">
                    <a:pos x="147252" y="484446"/>
                  </a:cxn>
                </a:cxnLst>
                <a:pathLst>
                  <a:path w="3134" h="1809">
                    <a:moveTo>
                      <a:pt x="228" y="746"/>
                    </a:moveTo>
                    <a:cubicBezTo>
                      <a:pt x="454" y="532"/>
                      <a:pt x="745" y="388"/>
                      <a:pt x="1067" y="342"/>
                    </a:cubicBezTo>
                    <a:cubicBezTo>
                      <a:pt x="1135" y="334"/>
                      <a:pt x="1204" y="328"/>
                      <a:pt x="1275" y="328"/>
                    </a:cubicBezTo>
                    <a:cubicBezTo>
                      <a:pt x="2104" y="328"/>
                      <a:pt x="2765" y="991"/>
                      <a:pt x="2813" y="1809"/>
                    </a:cubicBezTo>
                    <a:lnTo>
                      <a:pt x="3134" y="1809"/>
                    </a:lnTo>
                    <a:cubicBezTo>
                      <a:pt x="3134" y="1780"/>
                      <a:pt x="3132" y="1752"/>
                      <a:pt x="3130" y="1724"/>
                    </a:cubicBezTo>
                    <a:cubicBezTo>
                      <a:pt x="3129" y="1706"/>
                      <a:pt x="3127" y="1689"/>
                      <a:pt x="3125" y="1671"/>
                    </a:cubicBezTo>
                    <a:cubicBezTo>
                      <a:pt x="3124" y="1662"/>
                      <a:pt x="3123" y="1652"/>
                      <a:pt x="3122" y="1642"/>
                    </a:cubicBezTo>
                    <a:cubicBezTo>
                      <a:pt x="3120" y="1620"/>
                      <a:pt x="3117" y="1598"/>
                      <a:pt x="3113" y="1576"/>
                    </a:cubicBezTo>
                    <a:cubicBezTo>
                      <a:pt x="3113" y="1572"/>
                      <a:pt x="3112" y="1569"/>
                      <a:pt x="3112" y="1565"/>
                    </a:cubicBezTo>
                    <a:cubicBezTo>
                      <a:pt x="2970" y="667"/>
                      <a:pt x="2193" y="0"/>
                      <a:pt x="1275" y="0"/>
                    </a:cubicBezTo>
                    <a:cubicBezTo>
                      <a:pt x="843" y="0"/>
                      <a:pt x="446" y="157"/>
                      <a:pt x="130" y="403"/>
                    </a:cubicBezTo>
                    <a:lnTo>
                      <a:pt x="130" y="406"/>
                    </a:lnTo>
                    <a:cubicBezTo>
                      <a:pt x="85" y="441"/>
                      <a:pt x="41" y="479"/>
                      <a:pt x="0" y="518"/>
                    </a:cubicBezTo>
                    <a:lnTo>
                      <a:pt x="228" y="746"/>
                    </a:lnTo>
                    <a:close/>
                  </a:path>
                </a:pathLst>
              </a:custGeom>
              <a:solidFill>
                <a:srgbClr val="E35174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540" name="Freeform 7"/>
              <p:cNvSpPr/>
              <p:nvPr/>
            </p:nvSpPr>
            <p:spPr>
              <a:xfrm>
                <a:off x="1255713" y="2009775"/>
                <a:ext cx="681038" cy="403225"/>
              </a:xfrm>
              <a:custGeom>
                <a:avLst/>
                <a:gdLst/>
                <a:ahLst/>
                <a:cxnLst>
                  <a:cxn ang="0">
                    <a:pos x="0" y="194482"/>
                  </a:cxn>
                  <a:cxn ang="0">
                    <a:pos x="0" y="403225"/>
                  </a:cxn>
                  <a:cxn ang="0">
                    <a:pos x="681038" y="148454"/>
                  </a:cxn>
                  <a:cxn ang="0">
                    <a:pos x="533071" y="0"/>
                  </a:cxn>
                  <a:cxn ang="0">
                    <a:pos x="0" y="194482"/>
                  </a:cxn>
                </a:cxnLst>
                <a:pathLst>
                  <a:path w="1054" h="622">
                    <a:moveTo>
                      <a:pt x="0" y="300"/>
                    </a:moveTo>
                    <a:lnTo>
                      <a:pt x="0" y="622"/>
                    </a:lnTo>
                    <a:cubicBezTo>
                      <a:pt x="397" y="603"/>
                      <a:pt x="761" y="459"/>
                      <a:pt x="1054" y="229"/>
                    </a:cubicBezTo>
                    <a:lnTo>
                      <a:pt x="825" y="0"/>
                    </a:lnTo>
                    <a:cubicBezTo>
                      <a:pt x="592" y="173"/>
                      <a:pt x="308" y="282"/>
                      <a:pt x="0" y="300"/>
                    </a:cubicBezTo>
                    <a:close/>
                  </a:path>
                </a:pathLst>
              </a:custGeom>
              <a:solidFill>
                <a:srgbClr val="01A49F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541" name="Freeform 8"/>
              <p:cNvSpPr/>
              <p:nvPr/>
            </p:nvSpPr>
            <p:spPr>
              <a:xfrm>
                <a:off x="1917700" y="1349375"/>
                <a:ext cx="469900" cy="692150"/>
              </a:xfrm>
              <a:custGeom>
                <a:avLst/>
                <a:gdLst/>
                <a:ahLst/>
                <a:cxnLst>
                  <a:cxn ang="0">
                    <a:pos x="0" y="543832"/>
                  </a:cxn>
                  <a:cxn ang="0">
                    <a:pos x="147166" y="692150"/>
                  </a:cxn>
                  <a:cxn ang="0">
                    <a:pos x="469900" y="0"/>
                  </a:cxn>
                  <a:cxn ang="0">
                    <a:pos x="260769" y="0"/>
                  </a:cxn>
                  <a:cxn ang="0">
                    <a:pos x="0" y="543832"/>
                  </a:cxn>
                </a:cxnLst>
                <a:pathLst>
                  <a:path w="728" h="1064">
                    <a:moveTo>
                      <a:pt x="0" y="836"/>
                    </a:moveTo>
                    <a:lnTo>
                      <a:pt x="228" y="1064"/>
                    </a:lnTo>
                    <a:cubicBezTo>
                      <a:pt x="498" y="780"/>
                      <a:pt x="680" y="410"/>
                      <a:pt x="728" y="0"/>
                    </a:cubicBezTo>
                    <a:lnTo>
                      <a:pt x="404" y="0"/>
                    </a:lnTo>
                    <a:cubicBezTo>
                      <a:pt x="359" y="321"/>
                      <a:pt x="213" y="611"/>
                      <a:pt x="0" y="836"/>
                    </a:cubicBezTo>
                    <a:close/>
                  </a:path>
                </a:pathLst>
              </a:custGeom>
              <a:solidFill>
                <a:srgbClr val="1990AE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542" name="Freeform 9"/>
              <p:cNvSpPr/>
              <p:nvPr/>
            </p:nvSpPr>
            <p:spPr>
              <a:xfrm>
                <a:off x="427038" y="1982788"/>
                <a:ext cx="655638" cy="425450"/>
              </a:xfrm>
              <a:custGeom>
                <a:avLst/>
                <a:gdLst/>
                <a:ahLst/>
                <a:cxnLst>
                  <a:cxn ang="0">
                    <a:pos x="0" y="148745"/>
                  </a:cxn>
                  <a:cxn ang="0">
                    <a:pos x="655638" y="425450"/>
                  </a:cxn>
                  <a:cxn ang="0">
                    <a:pos x="655638" y="215648"/>
                  </a:cxn>
                  <a:cxn ang="0">
                    <a:pos x="147276" y="0"/>
                  </a:cxn>
                  <a:cxn ang="0">
                    <a:pos x="0" y="148745"/>
                  </a:cxn>
                </a:cxnLst>
                <a:pathLst>
                  <a:path w="1015" h="655">
                    <a:moveTo>
                      <a:pt x="0" y="229"/>
                    </a:moveTo>
                    <a:cubicBezTo>
                      <a:pt x="280" y="464"/>
                      <a:pt x="630" y="619"/>
                      <a:pt x="1015" y="655"/>
                    </a:cubicBezTo>
                    <a:lnTo>
                      <a:pt x="1015" y="332"/>
                    </a:lnTo>
                    <a:cubicBezTo>
                      <a:pt x="719" y="298"/>
                      <a:pt x="449" y="179"/>
                      <a:pt x="228" y="0"/>
                    </a:cubicBez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84B735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543" name="Freeform 10"/>
              <p:cNvSpPr/>
              <p:nvPr/>
            </p:nvSpPr>
            <p:spPr>
              <a:xfrm>
                <a:off x="0" y="465138"/>
                <a:ext cx="401638" cy="709613"/>
              </a:xfrm>
              <a:custGeom>
                <a:avLst/>
                <a:gdLst/>
                <a:ahLst/>
                <a:cxnLst>
                  <a:cxn ang="0">
                    <a:pos x="401638" y="149324"/>
                  </a:cxn>
                  <a:cxn ang="0">
                    <a:pos x="254005" y="0"/>
                  </a:cxn>
                  <a:cxn ang="0">
                    <a:pos x="0" y="709613"/>
                  </a:cxn>
                  <a:cxn ang="0">
                    <a:pos x="206943" y="709613"/>
                  </a:cxn>
                  <a:cxn ang="0">
                    <a:pos x="401638" y="149324"/>
                  </a:cxn>
                </a:cxnLst>
                <a:pathLst>
                  <a:path w="623" h="1093">
                    <a:moveTo>
                      <a:pt x="623" y="230"/>
                    </a:moveTo>
                    <a:lnTo>
                      <a:pt x="394" y="0"/>
                    </a:lnTo>
                    <a:cubicBezTo>
                      <a:pt x="156" y="303"/>
                      <a:pt x="11" y="681"/>
                      <a:pt x="0" y="1093"/>
                    </a:cubicBezTo>
                    <a:lnTo>
                      <a:pt x="321" y="1093"/>
                    </a:lnTo>
                    <a:cubicBezTo>
                      <a:pt x="332" y="770"/>
                      <a:pt x="442" y="472"/>
                      <a:pt x="623" y="230"/>
                    </a:cubicBezTo>
                    <a:close/>
                  </a:path>
                </a:pathLst>
              </a:custGeom>
              <a:solidFill>
                <a:srgbClr val="F19C26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544" name="Freeform 11"/>
              <p:cNvSpPr/>
              <p:nvPr/>
            </p:nvSpPr>
            <p:spPr>
              <a:xfrm>
                <a:off x="7938" y="1349375"/>
                <a:ext cx="442913" cy="660400"/>
              </a:xfrm>
              <a:custGeom>
                <a:avLst/>
                <a:gdLst/>
                <a:ahLst/>
                <a:cxnLst>
                  <a:cxn ang="0">
                    <a:pos x="208848" y="0"/>
                  </a:cxn>
                  <a:cxn ang="0">
                    <a:pos x="0" y="0"/>
                  </a:cxn>
                  <a:cxn ang="0">
                    <a:pos x="295491" y="660400"/>
                  </a:cxn>
                  <a:cxn ang="0">
                    <a:pos x="442913" y="512346"/>
                  </a:cxn>
                  <a:cxn ang="0">
                    <a:pos x="208848" y="0"/>
                  </a:cxn>
                </a:cxnLst>
                <a:pathLst>
                  <a:path w="685" h="1017">
                    <a:moveTo>
                      <a:pt x="323" y="0"/>
                    </a:moveTo>
                    <a:lnTo>
                      <a:pt x="0" y="0"/>
                    </a:lnTo>
                    <a:cubicBezTo>
                      <a:pt x="45" y="388"/>
                      <a:pt x="210" y="740"/>
                      <a:pt x="457" y="1017"/>
                    </a:cubicBezTo>
                    <a:lnTo>
                      <a:pt x="685" y="789"/>
                    </a:lnTo>
                    <a:cubicBezTo>
                      <a:pt x="495" y="571"/>
                      <a:pt x="366" y="299"/>
                      <a:pt x="323" y="0"/>
                    </a:cubicBezTo>
                    <a:close/>
                  </a:path>
                </a:pathLst>
              </a:custGeom>
              <a:solidFill>
                <a:srgbClr val="70757D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050" name="图片"/>
            <p:cNvSpPr/>
            <p:nvPr/>
          </p:nvSpPr>
          <p:spPr bwMode="auto">
            <a:xfrm>
              <a:off x="3186" y="3695"/>
              <a:ext cx="1384" cy="1472"/>
            </a:xfrm>
            <a:custGeom>
              <a:avLst/>
              <a:gdLst>
                <a:gd name="T0" fmla="*/ 1228369 w 634"/>
                <a:gd name="T1" fmla="*/ 0 h 619"/>
                <a:gd name="T2" fmla="*/ 1228369 w 634"/>
                <a:gd name="T3" fmla="*/ 0 h 619"/>
                <a:gd name="T4" fmla="*/ 195223 w 634"/>
                <a:gd name="T5" fmla="*/ 0 h 619"/>
                <a:gd name="T6" fmla="*/ 0 w 634"/>
                <a:gd name="T7" fmla="*/ 215233 h 619"/>
                <a:gd name="T8" fmla="*/ 0 w 634"/>
                <a:gd name="T9" fmla="*/ 1585164 h 619"/>
                <a:gd name="T10" fmla="*/ 195223 w 634"/>
                <a:gd name="T11" fmla="*/ 1797488 h 619"/>
                <a:gd name="T12" fmla="*/ 1228369 w 634"/>
                <a:gd name="T13" fmla="*/ 1797488 h 619"/>
                <a:gd name="T14" fmla="*/ 1388495 w 634"/>
                <a:gd name="T15" fmla="*/ 1585164 h 619"/>
                <a:gd name="T16" fmla="*/ 1388495 w 634"/>
                <a:gd name="T17" fmla="*/ 215233 h 619"/>
                <a:gd name="T18" fmla="*/ 1228369 w 634"/>
                <a:gd name="T19" fmla="*/ 0 h 619"/>
                <a:gd name="T20" fmla="*/ 195223 w 634"/>
                <a:gd name="T21" fmla="*/ 1713140 h 619"/>
                <a:gd name="T22" fmla="*/ 195223 w 634"/>
                <a:gd name="T23" fmla="*/ 1713140 h 619"/>
                <a:gd name="T24" fmla="*/ 98708 w 634"/>
                <a:gd name="T25" fmla="*/ 1585164 h 619"/>
                <a:gd name="T26" fmla="*/ 98708 w 634"/>
                <a:gd name="T27" fmla="*/ 1541535 h 619"/>
                <a:gd name="T28" fmla="*/ 454058 w 634"/>
                <a:gd name="T29" fmla="*/ 1113977 h 619"/>
                <a:gd name="T30" fmla="*/ 873019 w 634"/>
                <a:gd name="T31" fmla="*/ 1713140 h 619"/>
                <a:gd name="T32" fmla="*/ 195223 w 634"/>
                <a:gd name="T33" fmla="*/ 1713140 h 619"/>
                <a:gd name="T34" fmla="*/ 1291981 w 634"/>
                <a:gd name="T35" fmla="*/ 1585164 h 619"/>
                <a:gd name="T36" fmla="*/ 1291981 w 634"/>
                <a:gd name="T37" fmla="*/ 1585164 h 619"/>
                <a:gd name="T38" fmla="*/ 1228369 w 634"/>
                <a:gd name="T39" fmla="*/ 1713140 h 619"/>
                <a:gd name="T40" fmla="*/ 1002437 w 634"/>
                <a:gd name="T41" fmla="*/ 1713140 h 619"/>
                <a:gd name="T42" fmla="*/ 679990 w 634"/>
                <a:gd name="T43" fmla="*/ 1285582 h 619"/>
                <a:gd name="T44" fmla="*/ 1033146 w 634"/>
                <a:gd name="T45" fmla="*/ 770768 h 619"/>
                <a:gd name="T46" fmla="*/ 1291981 w 634"/>
                <a:gd name="T47" fmla="*/ 1113977 h 619"/>
                <a:gd name="T48" fmla="*/ 1291981 w 634"/>
                <a:gd name="T49" fmla="*/ 1585164 h 619"/>
                <a:gd name="T50" fmla="*/ 1291981 w 634"/>
                <a:gd name="T51" fmla="*/ 986001 h 619"/>
                <a:gd name="T52" fmla="*/ 1291981 w 634"/>
                <a:gd name="T53" fmla="*/ 986001 h 619"/>
                <a:gd name="T54" fmla="*/ 1033146 w 634"/>
                <a:gd name="T55" fmla="*/ 599163 h 619"/>
                <a:gd name="T56" fmla="*/ 614184 w 634"/>
                <a:gd name="T57" fmla="*/ 1198326 h 619"/>
                <a:gd name="T58" fmla="*/ 454058 w 634"/>
                <a:gd name="T59" fmla="*/ 942373 h 619"/>
                <a:gd name="T60" fmla="*/ 98708 w 634"/>
                <a:gd name="T61" fmla="*/ 1369931 h 619"/>
                <a:gd name="T62" fmla="*/ 98708 w 634"/>
                <a:gd name="T63" fmla="*/ 215233 h 619"/>
                <a:gd name="T64" fmla="*/ 195223 w 634"/>
                <a:gd name="T65" fmla="*/ 84348 h 619"/>
                <a:gd name="T66" fmla="*/ 1228369 w 634"/>
                <a:gd name="T67" fmla="*/ 84348 h 619"/>
                <a:gd name="T68" fmla="*/ 1291981 w 634"/>
                <a:gd name="T69" fmla="*/ 215233 h 619"/>
                <a:gd name="T70" fmla="*/ 1291981 w 634"/>
                <a:gd name="T71" fmla="*/ 986001 h 619"/>
                <a:gd name="T72" fmla="*/ 355350 w 634"/>
                <a:gd name="T73" fmla="*/ 215233 h 619"/>
                <a:gd name="T74" fmla="*/ 355350 w 634"/>
                <a:gd name="T75" fmla="*/ 215233 h 619"/>
                <a:gd name="T76" fmla="*/ 195223 w 634"/>
                <a:gd name="T77" fmla="*/ 427558 h 619"/>
                <a:gd name="T78" fmla="*/ 355350 w 634"/>
                <a:gd name="T79" fmla="*/ 686420 h 619"/>
                <a:gd name="T80" fmla="*/ 517670 w 634"/>
                <a:gd name="T81" fmla="*/ 427558 h 619"/>
                <a:gd name="T82" fmla="*/ 355350 w 634"/>
                <a:gd name="T83" fmla="*/ 215233 h 619"/>
                <a:gd name="T84" fmla="*/ 355350 w 634"/>
                <a:gd name="T85" fmla="*/ 558443 h 619"/>
                <a:gd name="T86" fmla="*/ 355350 w 634"/>
                <a:gd name="T87" fmla="*/ 558443 h 619"/>
                <a:gd name="T88" fmla="*/ 258835 w 634"/>
                <a:gd name="T89" fmla="*/ 427558 h 619"/>
                <a:gd name="T90" fmla="*/ 355350 w 634"/>
                <a:gd name="T91" fmla="*/ 343210 h 619"/>
                <a:gd name="T92" fmla="*/ 454058 w 634"/>
                <a:gd name="T93" fmla="*/ 427558 h 619"/>
                <a:gd name="T94" fmla="*/ 355350 w 634"/>
                <a:gd name="T95" fmla="*/ 558443 h 6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4" h="619">
                  <a:moveTo>
                    <a:pt x="560" y="0"/>
                  </a:moveTo>
                  <a:lnTo>
                    <a:pt x="560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45" y="0"/>
                    <a:pt x="0" y="29"/>
                    <a:pt x="0" y="74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89"/>
                    <a:pt x="45" y="618"/>
                    <a:pt x="89" y="618"/>
                  </a:cubicBezTo>
                  <a:cubicBezTo>
                    <a:pt x="560" y="618"/>
                    <a:pt x="560" y="618"/>
                    <a:pt x="560" y="618"/>
                  </a:cubicBezTo>
                  <a:cubicBezTo>
                    <a:pt x="604" y="618"/>
                    <a:pt x="633" y="589"/>
                    <a:pt x="633" y="545"/>
                  </a:cubicBezTo>
                  <a:cubicBezTo>
                    <a:pt x="633" y="74"/>
                    <a:pt x="633" y="74"/>
                    <a:pt x="633" y="74"/>
                  </a:cubicBezTo>
                  <a:cubicBezTo>
                    <a:pt x="633" y="29"/>
                    <a:pt x="604" y="0"/>
                    <a:pt x="560" y="0"/>
                  </a:cubicBezTo>
                  <a:close/>
                  <a:moveTo>
                    <a:pt x="89" y="589"/>
                  </a:moveTo>
                  <a:lnTo>
                    <a:pt x="89" y="589"/>
                  </a:lnTo>
                  <a:cubicBezTo>
                    <a:pt x="59" y="589"/>
                    <a:pt x="45" y="559"/>
                    <a:pt x="45" y="545"/>
                  </a:cubicBezTo>
                  <a:cubicBezTo>
                    <a:pt x="45" y="530"/>
                    <a:pt x="45" y="530"/>
                    <a:pt x="45" y="530"/>
                  </a:cubicBezTo>
                  <a:cubicBezTo>
                    <a:pt x="207" y="383"/>
                    <a:pt x="207" y="383"/>
                    <a:pt x="207" y="383"/>
                  </a:cubicBezTo>
                  <a:cubicBezTo>
                    <a:pt x="398" y="589"/>
                    <a:pt x="398" y="589"/>
                    <a:pt x="398" y="589"/>
                  </a:cubicBezTo>
                  <a:lnTo>
                    <a:pt x="89" y="589"/>
                  </a:lnTo>
                  <a:close/>
                  <a:moveTo>
                    <a:pt x="589" y="545"/>
                  </a:moveTo>
                  <a:lnTo>
                    <a:pt x="589" y="545"/>
                  </a:lnTo>
                  <a:cubicBezTo>
                    <a:pt x="589" y="559"/>
                    <a:pt x="575" y="589"/>
                    <a:pt x="560" y="589"/>
                  </a:cubicBezTo>
                  <a:cubicBezTo>
                    <a:pt x="457" y="589"/>
                    <a:pt x="457" y="589"/>
                    <a:pt x="457" y="589"/>
                  </a:cubicBezTo>
                  <a:cubicBezTo>
                    <a:pt x="310" y="442"/>
                    <a:pt x="310" y="442"/>
                    <a:pt x="310" y="442"/>
                  </a:cubicBezTo>
                  <a:cubicBezTo>
                    <a:pt x="471" y="265"/>
                    <a:pt x="471" y="265"/>
                    <a:pt x="471" y="265"/>
                  </a:cubicBezTo>
                  <a:cubicBezTo>
                    <a:pt x="589" y="383"/>
                    <a:pt x="589" y="383"/>
                    <a:pt x="589" y="383"/>
                  </a:cubicBezTo>
                  <a:lnTo>
                    <a:pt x="589" y="545"/>
                  </a:lnTo>
                  <a:close/>
                  <a:moveTo>
                    <a:pt x="589" y="339"/>
                  </a:moveTo>
                  <a:lnTo>
                    <a:pt x="589" y="339"/>
                  </a:lnTo>
                  <a:cubicBezTo>
                    <a:pt x="471" y="206"/>
                    <a:pt x="471" y="206"/>
                    <a:pt x="471" y="206"/>
                  </a:cubicBezTo>
                  <a:cubicBezTo>
                    <a:pt x="280" y="412"/>
                    <a:pt x="280" y="412"/>
                    <a:pt x="280" y="412"/>
                  </a:cubicBezTo>
                  <a:cubicBezTo>
                    <a:pt x="207" y="324"/>
                    <a:pt x="207" y="324"/>
                    <a:pt x="207" y="324"/>
                  </a:cubicBezTo>
                  <a:cubicBezTo>
                    <a:pt x="45" y="471"/>
                    <a:pt x="45" y="471"/>
                    <a:pt x="45" y="471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59"/>
                    <a:pt x="59" y="29"/>
                    <a:pt x="89" y="29"/>
                  </a:cubicBezTo>
                  <a:cubicBezTo>
                    <a:pt x="560" y="29"/>
                    <a:pt x="560" y="29"/>
                    <a:pt x="560" y="29"/>
                  </a:cubicBezTo>
                  <a:cubicBezTo>
                    <a:pt x="575" y="29"/>
                    <a:pt x="589" y="59"/>
                    <a:pt x="589" y="74"/>
                  </a:cubicBezTo>
                  <a:lnTo>
                    <a:pt x="589" y="339"/>
                  </a:lnTo>
                  <a:close/>
                  <a:moveTo>
                    <a:pt x="162" y="74"/>
                  </a:moveTo>
                  <a:lnTo>
                    <a:pt x="162" y="74"/>
                  </a:lnTo>
                  <a:cubicBezTo>
                    <a:pt x="118" y="74"/>
                    <a:pt x="89" y="103"/>
                    <a:pt x="89" y="147"/>
                  </a:cubicBezTo>
                  <a:cubicBezTo>
                    <a:pt x="89" y="192"/>
                    <a:pt x="118" y="236"/>
                    <a:pt x="162" y="236"/>
                  </a:cubicBezTo>
                  <a:cubicBezTo>
                    <a:pt x="207" y="236"/>
                    <a:pt x="236" y="192"/>
                    <a:pt x="236" y="147"/>
                  </a:cubicBezTo>
                  <a:cubicBezTo>
                    <a:pt x="236" y="103"/>
                    <a:pt x="207" y="74"/>
                    <a:pt x="162" y="74"/>
                  </a:cubicBezTo>
                  <a:close/>
                  <a:moveTo>
                    <a:pt x="162" y="192"/>
                  </a:moveTo>
                  <a:lnTo>
                    <a:pt x="162" y="192"/>
                  </a:lnTo>
                  <a:cubicBezTo>
                    <a:pt x="148" y="192"/>
                    <a:pt x="118" y="177"/>
                    <a:pt x="118" y="147"/>
                  </a:cubicBezTo>
                  <a:cubicBezTo>
                    <a:pt x="118" y="133"/>
                    <a:pt x="148" y="118"/>
                    <a:pt x="162" y="118"/>
                  </a:cubicBezTo>
                  <a:cubicBezTo>
                    <a:pt x="177" y="118"/>
                    <a:pt x="207" y="133"/>
                    <a:pt x="207" y="147"/>
                  </a:cubicBezTo>
                  <a:cubicBezTo>
                    <a:pt x="207" y="177"/>
                    <a:pt x="177" y="192"/>
                    <a:pt x="162" y="192"/>
                  </a:cubicBezTo>
                  <a:close/>
                </a:path>
              </a:pathLst>
            </a:custGeom>
            <a:solidFill>
              <a:srgbClr val="01A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121908" tIns="60955" rIns="121908" bIns="60955"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899410" y="4261485"/>
            <a:ext cx="8141970" cy="2086610"/>
            <a:chOff x="4566" y="6711"/>
            <a:chExt cx="12822" cy="3286"/>
          </a:xfrm>
        </p:grpSpPr>
        <p:sp>
          <p:nvSpPr>
            <p:cNvPr id="18" name="Freeform 16"/>
            <p:cNvSpPr/>
            <p:nvPr/>
          </p:nvSpPr>
          <p:spPr>
            <a:xfrm>
              <a:off x="4566" y="6711"/>
              <a:ext cx="12822" cy="3286"/>
            </a:xfrm>
            <a:custGeom>
              <a:avLst/>
              <a:gdLst>
                <a:gd name="connsiteX0" fmla="*/ 0 w 12822"/>
                <a:gd name="connsiteY0" fmla="*/ 0 h 3286"/>
                <a:gd name="connsiteX1" fmla="*/ 10965 w 12822"/>
                <a:gd name="connsiteY1" fmla="*/ 13 h 3286"/>
                <a:gd name="connsiteX2" fmla="*/ 12822 w 12822"/>
                <a:gd name="connsiteY2" fmla="*/ 1643 h 3286"/>
                <a:gd name="connsiteX3" fmla="*/ 12822 w 12822"/>
                <a:gd name="connsiteY3" fmla="*/ 1643 h 3286"/>
                <a:gd name="connsiteX4" fmla="*/ 11053 w 12822"/>
                <a:gd name="connsiteY4" fmla="*/ 3271 h 3286"/>
                <a:gd name="connsiteX5" fmla="*/ 123 w 12822"/>
                <a:gd name="connsiteY5" fmla="*/ 3286 h 3286"/>
                <a:gd name="connsiteX6" fmla="*/ 1367 w 12822"/>
                <a:gd name="connsiteY6" fmla="*/ 1666 h 3286"/>
                <a:gd name="connsiteX7" fmla="*/ 0 w 12822"/>
                <a:gd name="connsiteY7" fmla="*/ 0 h 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pathLst>
                <a:path w="12822" h="3286">
                  <a:moveTo>
                    <a:pt x="0" y="0"/>
                  </a:moveTo>
                  <a:lnTo>
                    <a:pt x="10965" y="13"/>
                  </a:lnTo>
                  <a:cubicBezTo>
                    <a:pt x="12098" y="13"/>
                    <a:pt x="12822" y="739"/>
                    <a:pt x="12822" y="1643"/>
                  </a:cubicBezTo>
                  <a:lnTo>
                    <a:pt x="12822" y="1643"/>
                  </a:lnTo>
                  <a:cubicBezTo>
                    <a:pt x="12822" y="2547"/>
                    <a:pt x="12186" y="3271"/>
                    <a:pt x="11053" y="3271"/>
                  </a:cubicBezTo>
                  <a:lnTo>
                    <a:pt x="123" y="3286"/>
                  </a:lnTo>
                  <a:cubicBezTo>
                    <a:pt x="862" y="2985"/>
                    <a:pt x="1367" y="2373"/>
                    <a:pt x="1367" y="1666"/>
                  </a:cubicBezTo>
                  <a:cubicBezTo>
                    <a:pt x="1367" y="921"/>
                    <a:pt x="804" y="280"/>
                    <a:pt x="0" y="0"/>
                  </a:cubicBezTo>
                  <a:close/>
                </a:path>
              </a:pathLst>
            </a:custGeom>
            <a:solidFill>
              <a:srgbClr val="01A49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" name="TextBox 56"/>
            <p:cNvSpPr txBox="1"/>
            <p:nvPr/>
          </p:nvSpPr>
          <p:spPr>
            <a:xfrm>
              <a:off x="6648" y="7194"/>
              <a:ext cx="938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800" b="1" dirty="0">
                  <a:solidFill>
                    <a:srgbClr val="F8F8F8"/>
                  </a:solidFill>
                  <a:latin typeface="微软雅黑" panose="020B0503020204020204" charset="-122"/>
                  <a:ea typeface="微软雅黑" panose="020B0503020204020204" charset="-122"/>
                </a:rPr>
                <a:t>二、图文并茂、声情并茂</a:t>
              </a:r>
              <a:endParaRPr lang="zh-CN" altLang="en-US" sz="2800" b="1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580" y="8220"/>
              <a:ext cx="9318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无论是图片还是插图都具有形象性、直观性、趣味性和启迪性等特点。因此，图文并茂的内容编排更符合用户的阅读习惯，利于用户更好的理解内容。</a:t>
              </a:r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42415" y="4374515"/>
            <a:ext cx="1875790" cy="1888490"/>
            <a:chOff x="2429" y="6889"/>
            <a:chExt cx="2954" cy="2974"/>
          </a:xfrm>
        </p:grpSpPr>
        <p:grpSp>
          <p:nvGrpSpPr>
            <p:cNvPr id="20" name="组合 21538"/>
            <p:cNvGrpSpPr/>
            <p:nvPr/>
          </p:nvGrpSpPr>
          <p:grpSpPr>
            <a:xfrm rot="0">
              <a:off x="2429" y="6889"/>
              <a:ext cx="2955" cy="2975"/>
              <a:chOff x="0" y="0"/>
              <a:chExt cx="2395538" cy="2413000"/>
            </a:xfrm>
          </p:grpSpPr>
          <p:sp>
            <p:nvSpPr>
              <p:cNvPr id="21" name="Freeform 6"/>
              <p:cNvSpPr/>
              <p:nvPr/>
            </p:nvSpPr>
            <p:spPr>
              <a:xfrm>
                <a:off x="371475" y="0"/>
                <a:ext cx="2024063" cy="1174750"/>
              </a:xfrm>
              <a:custGeom>
                <a:avLst/>
                <a:gdLst/>
                <a:ahLst/>
                <a:cxnLst>
                  <a:cxn ang="0">
                    <a:pos x="147252" y="484446"/>
                  </a:cxn>
                  <a:cxn ang="0">
                    <a:pos x="689111" y="222092"/>
                  </a:cxn>
                  <a:cxn ang="0">
                    <a:pos x="823446" y="213001"/>
                  </a:cxn>
                  <a:cxn ang="0">
                    <a:pos x="1816748" y="1174750"/>
                  </a:cxn>
                  <a:cxn ang="0">
                    <a:pos x="2024063" y="1174750"/>
                  </a:cxn>
                  <a:cxn ang="0">
                    <a:pos x="2021480" y="1119552"/>
                  </a:cxn>
                  <a:cxn ang="0">
                    <a:pos x="2018250" y="1085134"/>
                  </a:cxn>
                  <a:cxn ang="0">
                    <a:pos x="2016313" y="1066302"/>
                  </a:cxn>
                  <a:cxn ang="0">
                    <a:pos x="2010500" y="1023442"/>
                  </a:cxn>
                  <a:cxn ang="0">
                    <a:pos x="2009855" y="1016298"/>
                  </a:cxn>
                  <a:cxn ang="0">
                    <a:pos x="823446" y="0"/>
                  </a:cxn>
                  <a:cxn ang="0">
                    <a:pos x="83959" y="261705"/>
                  </a:cxn>
                  <a:cxn ang="0">
                    <a:pos x="83959" y="263653"/>
                  </a:cxn>
                  <a:cxn ang="0">
                    <a:pos x="0" y="336385"/>
                  </a:cxn>
                  <a:cxn ang="0">
                    <a:pos x="147252" y="484446"/>
                  </a:cxn>
                </a:cxnLst>
                <a:pathLst>
                  <a:path w="3134" h="1809">
                    <a:moveTo>
                      <a:pt x="228" y="746"/>
                    </a:moveTo>
                    <a:cubicBezTo>
                      <a:pt x="454" y="532"/>
                      <a:pt x="745" y="388"/>
                      <a:pt x="1067" y="342"/>
                    </a:cubicBezTo>
                    <a:cubicBezTo>
                      <a:pt x="1135" y="334"/>
                      <a:pt x="1204" y="328"/>
                      <a:pt x="1275" y="328"/>
                    </a:cubicBezTo>
                    <a:cubicBezTo>
                      <a:pt x="2104" y="328"/>
                      <a:pt x="2765" y="991"/>
                      <a:pt x="2813" y="1809"/>
                    </a:cubicBezTo>
                    <a:lnTo>
                      <a:pt x="3134" y="1809"/>
                    </a:lnTo>
                    <a:cubicBezTo>
                      <a:pt x="3134" y="1780"/>
                      <a:pt x="3132" y="1752"/>
                      <a:pt x="3130" y="1724"/>
                    </a:cubicBezTo>
                    <a:cubicBezTo>
                      <a:pt x="3129" y="1706"/>
                      <a:pt x="3127" y="1689"/>
                      <a:pt x="3125" y="1671"/>
                    </a:cubicBezTo>
                    <a:cubicBezTo>
                      <a:pt x="3124" y="1662"/>
                      <a:pt x="3123" y="1652"/>
                      <a:pt x="3122" y="1642"/>
                    </a:cubicBezTo>
                    <a:cubicBezTo>
                      <a:pt x="3120" y="1620"/>
                      <a:pt x="3117" y="1598"/>
                      <a:pt x="3113" y="1576"/>
                    </a:cubicBezTo>
                    <a:cubicBezTo>
                      <a:pt x="3113" y="1572"/>
                      <a:pt x="3112" y="1569"/>
                      <a:pt x="3112" y="1565"/>
                    </a:cubicBezTo>
                    <a:cubicBezTo>
                      <a:pt x="2970" y="667"/>
                      <a:pt x="2193" y="0"/>
                      <a:pt x="1275" y="0"/>
                    </a:cubicBezTo>
                    <a:cubicBezTo>
                      <a:pt x="843" y="0"/>
                      <a:pt x="446" y="157"/>
                      <a:pt x="130" y="403"/>
                    </a:cubicBezTo>
                    <a:lnTo>
                      <a:pt x="130" y="406"/>
                    </a:lnTo>
                    <a:cubicBezTo>
                      <a:pt x="85" y="441"/>
                      <a:pt x="41" y="479"/>
                      <a:pt x="0" y="518"/>
                    </a:cubicBezTo>
                    <a:lnTo>
                      <a:pt x="228" y="746"/>
                    </a:lnTo>
                    <a:close/>
                  </a:path>
                </a:pathLst>
              </a:custGeom>
              <a:solidFill>
                <a:srgbClr val="E35174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" name="Freeform 7"/>
              <p:cNvSpPr/>
              <p:nvPr/>
            </p:nvSpPr>
            <p:spPr>
              <a:xfrm>
                <a:off x="1255713" y="2009775"/>
                <a:ext cx="681038" cy="403225"/>
              </a:xfrm>
              <a:custGeom>
                <a:avLst/>
                <a:gdLst/>
                <a:ahLst/>
                <a:cxnLst>
                  <a:cxn ang="0">
                    <a:pos x="0" y="194482"/>
                  </a:cxn>
                  <a:cxn ang="0">
                    <a:pos x="0" y="403225"/>
                  </a:cxn>
                  <a:cxn ang="0">
                    <a:pos x="681038" y="148454"/>
                  </a:cxn>
                  <a:cxn ang="0">
                    <a:pos x="533071" y="0"/>
                  </a:cxn>
                  <a:cxn ang="0">
                    <a:pos x="0" y="194482"/>
                  </a:cxn>
                </a:cxnLst>
                <a:pathLst>
                  <a:path w="1054" h="622">
                    <a:moveTo>
                      <a:pt x="0" y="300"/>
                    </a:moveTo>
                    <a:lnTo>
                      <a:pt x="0" y="622"/>
                    </a:lnTo>
                    <a:cubicBezTo>
                      <a:pt x="397" y="603"/>
                      <a:pt x="761" y="459"/>
                      <a:pt x="1054" y="229"/>
                    </a:cubicBezTo>
                    <a:lnTo>
                      <a:pt x="825" y="0"/>
                    </a:lnTo>
                    <a:cubicBezTo>
                      <a:pt x="592" y="173"/>
                      <a:pt x="308" y="282"/>
                      <a:pt x="0" y="300"/>
                    </a:cubicBezTo>
                    <a:close/>
                  </a:path>
                </a:pathLst>
              </a:custGeom>
              <a:solidFill>
                <a:srgbClr val="01A49F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" name="Freeform 8"/>
              <p:cNvSpPr/>
              <p:nvPr/>
            </p:nvSpPr>
            <p:spPr>
              <a:xfrm>
                <a:off x="1917700" y="1349375"/>
                <a:ext cx="469900" cy="692150"/>
              </a:xfrm>
              <a:custGeom>
                <a:avLst/>
                <a:gdLst/>
                <a:ahLst/>
                <a:cxnLst>
                  <a:cxn ang="0">
                    <a:pos x="0" y="543832"/>
                  </a:cxn>
                  <a:cxn ang="0">
                    <a:pos x="147166" y="692150"/>
                  </a:cxn>
                  <a:cxn ang="0">
                    <a:pos x="469900" y="0"/>
                  </a:cxn>
                  <a:cxn ang="0">
                    <a:pos x="260769" y="0"/>
                  </a:cxn>
                  <a:cxn ang="0">
                    <a:pos x="0" y="543832"/>
                  </a:cxn>
                </a:cxnLst>
                <a:pathLst>
                  <a:path w="728" h="1064">
                    <a:moveTo>
                      <a:pt x="0" y="836"/>
                    </a:moveTo>
                    <a:lnTo>
                      <a:pt x="228" y="1064"/>
                    </a:lnTo>
                    <a:cubicBezTo>
                      <a:pt x="498" y="780"/>
                      <a:pt x="680" y="410"/>
                      <a:pt x="728" y="0"/>
                    </a:cubicBezTo>
                    <a:lnTo>
                      <a:pt x="404" y="0"/>
                    </a:lnTo>
                    <a:cubicBezTo>
                      <a:pt x="359" y="321"/>
                      <a:pt x="213" y="611"/>
                      <a:pt x="0" y="836"/>
                    </a:cubicBezTo>
                    <a:close/>
                  </a:path>
                </a:pathLst>
              </a:custGeom>
              <a:solidFill>
                <a:srgbClr val="1990AE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" name="Freeform 9"/>
              <p:cNvSpPr/>
              <p:nvPr/>
            </p:nvSpPr>
            <p:spPr>
              <a:xfrm>
                <a:off x="427038" y="1982788"/>
                <a:ext cx="655638" cy="425450"/>
              </a:xfrm>
              <a:custGeom>
                <a:avLst/>
                <a:gdLst/>
                <a:ahLst/>
                <a:cxnLst>
                  <a:cxn ang="0">
                    <a:pos x="0" y="148745"/>
                  </a:cxn>
                  <a:cxn ang="0">
                    <a:pos x="655638" y="425450"/>
                  </a:cxn>
                  <a:cxn ang="0">
                    <a:pos x="655638" y="215648"/>
                  </a:cxn>
                  <a:cxn ang="0">
                    <a:pos x="147276" y="0"/>
                  </a:cxn>
                  <a:cxn ang="0">
                    <a:pos x="0" y="148745"/>
                  </a:cxn>
                </a:cxnLst>
                <a:pathLst>
                  <a:path w="1015" h="655">
                    <a:moveTo>
                      <a:pt x="0" y="229"/>
                    </a:moveTo>
                    <a:cubicBezTo>
                      <a:pt x="280" y="464"/>
                      <a:pt x="630" y="619"/>
                      <a:pt x="1015" y="655"/>
                    </a:cubicBezTo>
                    <a:lnTo>
                      <a:pt x="1015" y="332"/>
                    </a:lnTo>
                    <a:cubicBezTo>
                      <a:pt x="719" y="298"/>
                      <a:pt x="449" y="179"/>
                      <a:pt x="228" y="0"/>
                    </a:cubicBez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84B735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5" name="Freeform 10"/>
              <p:cNvSpPr/>
              <p:nvPr/>
            </p:nvSpPr>
            <p:spPr>
              <a:xfrm>
                <a:off x="0" y="465138"/>
                <a:ext cx="401638" cy="709613"/>
              </a:xfrm>
              <a:custGeom>
                <a:avLst/>
                <a:gdLst/>
                <a:ahLst/>
                <a:cxnLst>
                  <a:cxn ang="0">
                    <a:pos x="401638" y="149324"/>
                  </a:cxn>
                  <a:cxn ang="0">
                    <a:pos x="254005" y="0"/>
                  </a:cxn>
                  <a:cxn ang="0">
                    <a:pos x="0" y="709613"/>
                  </a:cxn>
                  <a:cxn ang="0">
                    <a:pos x="206943" y="709613"/>
                  </a:cxn>
                  <a:cxn ang="0">
                    <a:pos x="401638" y="149324"/>
                  </a:cxn>
                </a:cxnLst>
                <a:pathLst>
                  <a:path w="623" h="1093">
                    <a:moveTo>
                      <a:pt x="623" y="230"/>
                    </a:moveTo>
                    <a:lnTo>
                      <a:pt x="394" y="0"/>
                    </a:lnTo>
                    <a:cubicBezTo>
                      <a:pt x="156" y="303"/>
                      <a:pt x="11" y="681"/>
                      <a:pt x="0" y="1093"/>
                    </a:cubicBezTo>
                    <a:lnTo>
                      <a:pt x="321" y="1093"/>
                    </a:lnTo>
                    <a:cubicBezTo>
                      <a:pt x="332" y="770"/>
                      <a:pt x="442" y="472"/>
                      <a:pt x="623" y="230"/>
                    </a:cubicBezTo>
                    <a:close/>
                  </a:path>
                </a:pathLst>
              </a:custGeom>
              <a:solidFill>
                <a:srgbClr val="F19C26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6" name="Freeform 11"/>
              <p:cNvSpPr/>
              <p:nvPr/>
            </p:nvSpPr>
            <p:spPr>
              <a:xfrm>
                <a:off x="7938" y="1349375"/>
                <a:ext cx="442913" cy="660400"/>
              </a:xfrm>
              <a:custGeom>
                <a:avLst/>
                <a:gdLst/>
                <a:ahLst/>
                <a:cxnLst>
                  <a:cxn ang="0">
                    <a:pos x="208848" y="0"/>
                  </a:cxn>
                  <a:cxn ang="0">
                    <a:pos x="0" y="0"/>
                  </a:cxn>
                  <a:cxn ang="0">
                    <a:pos x="295491" y="660400"/>
                  </a:cxn>
                  <a:cxn ang="0">
                    <a:pos x="442913" y="512346"/>
                  </a:cxn>
                  <a:cxn ang="0">
                    <a:pos x="208848" y="0"/>
                  </a:cxn>
                </a:cxnLst>
                <a:pathLst>
                  <a:path w="685" h="1017">
                    <a:moveTo>
                      <a:pt x="323" y="0"/>
                    </a:moveTo>
                    <a:lnTo>
                      <a:pt x="0" y="0"/>
                    </a:lnTo>
                    <a:cubicBezTo>
                      <a:pt x="45" y="388"/>
                      <a:pt x="210" y="740"/>
                      <a:pt x="457" y="1017"/>
                    </a:cubicBezTo>
                    <a:lnTo>
                      <a:pt x="685" y="789"/>
                    </a:lnTo>
                    <a:cubicBezTo>
                      <a:pt x="495" y="571"/>
                      <a:pt x="366" y="299"/>
                      <a:pt x="323" y="0"/>
                    </a:cubicBezTo>
                    <a:close/>
                  </a:path>
                </a:pathLst>
              </a:custGeom>
              <a:solidFill>
                <a:srgbClr val="70757D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32" name="电脑"/>
            <p:cNvSpPr/>
            <p:nvPr/>
          </p:nvSpPr>
          <p:spPr bwMode="auto">
            <a:xfrm>
              <a:off x="3120" y="7715"/>
              <a:ext cx="1576" cy="1279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solidFill>
              <a:srgbClr val="01A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Box 4"/>
          <p:cNvSpPr txBox="1"/>
          <p:nvPr/>
        </p:nvSpPr>
        <p:spPr>
          <a:xfrm>
            <a:off x="4088396" y="3911476"/>
            <a:ext cx="40344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效果分析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3752215" y="4511040"/>
            <a:ext cx="470598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sz="1400" dirty="0">
                <a:latin typeface="微软雅黑" panose="020B0503020204020204" charset="-122"/>
                <a:ea typeface="微软雅黑" panose="020B0503020204020204" charset="-122"/>
              </a:rPr>
              <a:t>内容发表之后，要及时了解内容带来的营销效果。</a:t>
            </a:r>
            <a:endParaRPr lang="zh-CN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05680" y="1079500"/>
            <a:ext cx="2598420" cy="2598420"/>
            <a:chOff x="7568" y="1700"/>
            <a:chExt cx="4092" cy="4092"/>
          </a:xfrm>
        </p:grpSpPr>
        <p:sp>
          <p:nvSpPr>
            <p:cNvPr id="11" name="椭圆 10"/>
            <p:cNvSpPr/>
            <p:nvPr/>
          </p:nvSpPr>
          <p:spPr>
            <a:xfrm>
              <a:off x="7568" y="1700"/>
              <a:ext cx="4092" cy="4092"/>
            </a:xfrm>
            <a:prstGeom prst="ellipse">
              <a:avLst/>
            </a:prstGeom>
            <a:solidFill>
              <a:srgbClr val="01A49F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7715" y="1847"/>
              <a:ext cx="3798" cy="3798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标题 1"/>
            <p:cNvSpPr txBox="1"/>
            <p:nvPr/>
          </p:nvSpPr>
          <p:spPr>
            <a:xfrm>
              <a:off x="7892" y="2850"/>
              <a:ext cx="3444" cy="179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03</a:t>
              </a:r>
              <a:endParaRPr lang="zh-CN" altLang="en-US" sz="6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9878060" y="3724275"/>
            <a:ext cx="1200785" cy="1200785"/>
          </a:xfrm>
          <a:prstGeom prst="ellipse">
            <a:avLst/>
          </a:prstGeom>
          <a:solidFill>
            <a:srgbClr val="5F5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202055" y="3724275"/>
            <a:ext cx="1200785" cy="1200785"/>
          </a:xfrm>
          <a:prstGeom prst="ellipse">
            <a:avLst/>
          </a:prstGeom>
          <a:solidFill>
            <a:srgbClr val="199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-635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49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49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5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3"/>
          <p:cNvSpPr>
            <a:spLocks noGrp="1"/>
          </p:cNvSpPr>
          <p:nvPr/>
        </p:nvSpPr>
        <p:spPr>
          <a:xfrm>
            <a:off x="1981200" y="549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效果分析</a:t>
            </a:r>
            <a:endParaRPr lang="zh-CN" altLang="en-US" sz="2800" b="1" spc="15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-6350"/>
            <a:ext cx="2990281" cy="900007"/>
          </a:xfrm>
          <a:prstGeom prst="rect">
            <a:avLst/>
          </a:prstGeom>
        </p:spPr>
      </p:pic>
      <p:sp>
        <p:nvSpPr>
          <p:cNvPr id="29701" name="Freeform 5"/>
          <p:cNvSpPr/>
          <p:nvPr/>
        </p:nvSpPr>
        <p:spPr>
          <a:xfrm>
            <a:off x="6764655" y="1692275"/>
            <a:ext cx="3895090" cy="4250690"/>
          </a:xfrm>
          <a:custGeom>
            <a:avLst/>
            <a:gdLst/>
            <a:ahLst/>
            <a:cxnLst>
              <a:cxn ang="0">
                <a:pos x="4582988" y="5001372"/>
              </a:cxn>
              <a:cxn ang="0">
                <a:pos x="4345990" y="4986274"/>
              </a:cxn>
              <a:cxn ang="0">
                <a:pos x="4111832" y="4959042"/>
              </a:cxn>
              <a:cxn ang="0">
                <a:pos x="3881289" y="4920757"/>
              </a:cxn>
              <a:cxn ang="0">
                <a:pos x="3655134" y="4870339"/>
              </a:cxn>
              <a:cxn ang="0">
                <a:pos x="3432336" y="4809406"/>
              </a:cxn>
              <a:cxn ang="0">
                <a:pos x="3214443" y="4737418"/>
              </a:cxn>
              <a:cxn ang="0">
                <a:pos x="3001196" y="4654916"/>
              </a:cxn>
              <a:cxn ang="0">
                <a:pos x="2792855" y="4562438"/>
              </a:cxn>
              <a:cxn ang="0">
                <a:pos x="2589677" y="4459714"/>
              </a:cxn>
              <a:cxn ang="0">
                <a:pos x="2391663" y="4347823"/>
              </a:cxn>
              <a:cxn ang="0">
                <a:pos x="2199845" y="4226227"/>
              </a:cxn>
              <a:cxn ang="0">
                <a:pos x="2013964" y="4095463"/>
              </a:cxn>
              <a:cxn ang="0">
                <a:pos x="1834538" y="3956341"/>
              </a:cxn>
              <a:cxn ang="0">
                <a:pos x="1661566" y="3808592"/>
              </a:cxn>
              <a:cxn ang="0">
                <a:pos x="1495564" y="3652484"/>
              </a:cxn>
              <a:cxn ang="0">
                <a:pos x="1336791" y="3488828"/>
              </a:cxn>
              <a:cxn ang="0">
                <a:pos x="1185247" y="3317352"/>
              </a:cxn>
              <a:cxn ang="0">
                <a:pos x="1041706" y="3138866"/>
              </a:cxn>
              <a:cxn ang="0">
                <a:pos x="905909" y="2953371"/>
              </a:cxn>
              <a:cxn ang="0">
                <a:pos x="778891" y="2761135"/>
              </a:cxn>
              <a:cxn ang="0">
                <a:pos x="659876" y="2562158"/>
              </a:cxn>
              <a:cxn ang="0">
                <a:pos x="550155" y="2357250"/>
              </a:cxn>
              <a:cxn ang="0">
                <a:pos x="449211" y="2146411"/>
              </a:cxn>
              <a:cxn ang="0">
                <a:pos x="358078" y="1930449"/>
              </a:cxn>
              <a:cxn ang="0">
                <a:pos x="276239" y="1708825"/>
              </a:cxn>
              <a:cxn ang="0">
                <a:pos x="204727" y="1482617"/>
              </a:cxn>
              <a:cxn ang="0">
                <a:pos x="143283" y="1251556"/>
              </a:cxn>
              <a:cxn ang="0">
                <a:pos x="92424" y="1015912"/>
              </a:cxn>
              <a:cxn ang="0">
                <a:pos x="52408" y="776493"/>
              </a:cxn>
              <a:cxn ang="0">
                <a:pos x="23235" y="533300"/>
              </a:cxn>
              <a:cxn ang="0">
                <a:pos x="5938" y="286332"/>
              </a:cxn>
              <a:cxn ang="0">
                <a:pos x="0" y="36668"/>
              </a:cxn>
              <a:cxn ang="0">
                <a:pos x="0" y="27231"/>
              </a:cxn>
              <a:cxn ang="0">
                <a:pos x="258" y="18064"/>
              </a:cxn>
              <a:cxn ang="0">
                <a:pos x="258" y="9167"/>
              </a:cxn>
              <a:cxn ang="0">
                <a:pos x="258" y="0"/>
              </a:cxn>
              <a:cxn ang="0">
                <a:pos x="4582988" y="0"/>
              </a:cxn>
              <a:cxn ang="0">
                <a:pos x="4582988" y="5001372"/>
              </a:cxn>
            </a:cxnLst>
            <a:pathLst>
              <a:path w="17752" h="18550">
                <a:moveTo>
                  <a:pt x="17752" y="18550"/>
                </a:moveTo>
                <a:lnTo>
                  <a:pt x="16834" y="18494"/>
                </a:lnTo>
                <a:lnTo>
                  <a:pt x="15927" y="18393"/>
                </a:lnTo>
                <a:lnTo>
                  <a:pt x="15034" y="18251"/>
                </a:lnTo>
                <a:lnTo>
                  <a:pt x="14158" y="18064"/>
                </a:lnTo>
                <a:lnTo>
                  <a:pt x="13295" y="17838"/>
                </a:lnTo>
                <a:lnTo>
                  <a:pt x="12451" y="17571"/>
                </a:lnTo>
                <a:lnTo>
                  <a:pt x="11625" y="17265"/>
                </a:lnTo>
                <a:lnTo>
                  <a:pt x="10818" y="16922"/>
                </a:lnTo>
                <a:lnTo>
                  <a:pt x="10031" y="16541"/>
                </a:lnTo>
                <a:lnTo>
                  <a:pt x="9264" y="16126"/>
                </a:lnTo>
                <a:lnTo>
                  <a:pt x="8521" y="15675"/>
                </a:lnTo>
                <a:lnTo>
                  <a:pt x="7801" y="15190"/>
                </a:lnTo>
                <a:lnTo>
                  <a:pt x="7106" y="14674"/>
                </a:lnTo>
                <a:lnTo>
                  <a:pt x="6436" y="14126"/>
                </a:lnTo>
                <a:lnTo>
                  <a:pt x="5793" y="13547"/>
                </a:lnTo>
                <a:lnTo>
                  <a:pt x="5178" y="12940"/>
                </a:lnTo>
                <a:lnTo>
                  <a:pt x="4591" y="12304"/>
                </a:lnTo>
                <a:lnTo>
                  <a:pt x="4035" y="11642"/>
                </a:lnTo>
                <a:lnTo>
                  <a:pt x="3509" y="10954"/>
                </a:lnTo>
                <a:lnTo>
                  <a:pt x="3017" y="10241"/>
                </a:lnTo>
                <a:lnTo>
                  <a:pt x="2556" y="9503"/>
                </a:lnTo>
                <a:lnTo>
                  <a:pt x="2131" y="8743"/>
                </a:lnTo>
                <a:lnTo>
                  <a:pt x="1740" y="7961"/>
                </a:lnTo>
                <a:lnTo>
                  <a:pt x="1387" y="7160"/>
                </a:lnTo>
                <a:lnTo>
                  <a:pt x="1070" y="6338"/>
                </a:lnTo>
                <a:lnTo>
                  <a:pt x="793" y="5499"/>
                </a:lnTo>
                <a:lnTo>
                  <a:pt x="555" y="4642"/>
                </a:lnTo>
                <a:lnTo>
                  <a:pt x="358" y="3768"/>
                </a:lnTo>
                <a:lnTo>
                  <a:pt x="203" y="2880"/>
                </a:lnTo>
                <a:lnTo>
                  <a:pt x="90" y="1978"/>
                </a:lnTo>
                <a:lnTo>
                  <a:pt x="23" y="1062"/>
                </a:lnTo>
                <a:lnTo>
                  <a:pt x="0" y="136"/>
                </a:lnTo>
                <a:lnTo>
                  <a:pt x="0" y="101"/>
                </a:lnTo>
                <a:lnTo>
                  <a:pt x="1" y="67"/>
                </a:lnTo>
                <a:lnTo>
                  <a:pt x="1" y="34"/>
                </a:lnTo>
                <a:lnTo>
                  <a:pt x="1" y="0"/>
                </a:lnTo>
                <a:lnTo>
                  <a:pt x="17752" y="0"/>
                </a:lnTo>
                <a:lnTo>
                  <a:pt x="17752" y="1855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11" name="弧形 14"/>
          <p:cNvSpPr/>
          <p:nvPr/>
        </p:nvSpPr>
        <p:spPr>
          <a:xfrm>
            <a:off x="6284595" y="2270760"/>
            <a:ext cx="1407160" cy="1407160"/>
          </a:xfrm>
          <a:custGeom>
            <a:avLst/>
            <a:gdLst/>
            <a:ahLst/>
            <a:cxnLst>
              <a:cxn ang="0">
                <a:pos x="686776" y="1644037"/>
              </a:cxn>
              <a:cxn ang="0">
                <a:pos x="126" y="842587"/>
              </a:cxn>
            </a:cxnLst>
            <a:pathLst>
              <a:path w="1656184" h="1656184" stroke="0">
                <a:moveTo>
                  <a:pt x="686776" y="1644037"/>
                </a:moveTo>
                <a:cubicBezTo>
                  <a:pt x="295252" y="1576228"/>
                  <a:pt x="7082" y="1239879"/>
                  <a:pt x="126" y="842587"/>
                </a:cubicBezTo>
                <a:lnTo>
                  <a:pt x="828092" y="828092"/>
                </a:lnTo>
                <a:lnTo>
                  <a:pt x="686776" y="1644037"/>
                </a:lnTo>
                <a:close/>
              </a:path>
              <a:path w="1656184" h="1656184" fill="none">
                <a:moveTo>
                  <a:pt x="686776" y="1644037"/>
                </a:moveTo>
                <a:cubicBezTo>
                  <a:pt x="295252" y="1576228"/>
                  <a:pt x="7082" y="1239879"/>
                  <a:pt x="126" y="842587"/>
                </a:cubicBezTo>
              </a:path>
            </a:pathLst>
          </a:custGeom>
          <a:noFill/>
          <a:ln w="12700" cap="flat" cmpd="sng">
            <a:solidFill>
              <a:srgbClr val="01A49F"/>
            </a:solidFill>
            <a:prstDash val="solid"/>
            <a:miter/>
            <a:headEnd type="triangl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712" name="弧形 15"/>
          <p:cNvSpPr/>
          <p:nvPr/>
        </p:nvSpPr>
        <p:spPr>
          <a:xfrm>
            <a:off x="7357110" y="4126865"/>
            <a:ext cx="1407160" cy="1408430"/>
          </a:xfrm>
          <a:custGeom>
            <a:avLst/>
            <a:gdLst/>
            <a:ahLst/>
            <a:cxnLst>
              <a:cxn ang="0">
                <a:pos x="823833" y="1656173"/>
              </a:cxn>
              <a:cxn ang="0">
                <a:pos x="24792" y="1029202"/>
              </a:cxn>
            </a:cxnLst>
            <a:pathLst>
              <a:path w="1656184" h="1656184" stroke="0">
                <a:moveTo>
                  <a:pt x="823833" y="1656173"/>
                </a:moveTo>
                <a:cubicBezTo>
                  <a:pt x="445543" y="1654227"/>
                  <a:pt x="116664" y="1396171"/>
                  <a:pt x="24792" y="1029202"/>
                </a:cubicBezTo>
                <a:lnTo>
                  <a:pt x="828092" y="828092"/>
                </a:lnTo>
                <a:cubicBezTo>
                  <a:pt x="826672" y="1104119"/>
                  <a:pt x="825253" y="1380146"/>
                  <a:pt x="823833" y="1656173"/>
                </a:cubicBezTo>
                <a:close/>
              </a:path>
              <a:path w="1656184" h="1656184" fill="none">
                <a:moveTo>
                  <a:pt x="823833" y="1656173"/>
                </a:moveTo>
                <a:cubicBezTo>
                  <a:pt x="445543" y="1654227"/>
                  <a:pt x="116664" y="1396171"/>
                  <a:pt x="24792" y="1029202"/>
                </a:cubicBezTo>
              </a:path>
            </a:pathLst>
          </a:custGeom>
          <a:noFill/>
          <a:ln w="12700" cap="flat" cmpd="sng">
            <a:solidFill>
              <a:srgbClr val="5F5CA3"/>
            </a:solidFill>
            <a:prstDash val="solid"/>
            <a:miter/>
            <a:headEnd type="triangl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986145" y="1775460"/>
            <a:ext cx="1276350" cy="1275080"/>
            <a:chOff x="9427" y="2796"/>
            <a:chExt cx="2010" cy="2008"/>
          </a:xfrm>
        </p:grpSpPr>
        <p:grpSp>
          <p:nvGrpSpPr>
            <p:cNvPr id="29702" name="组合 29701"/>
            <p:cNvGrpSpPr/>
            <p:nvPr/>
          </p:nvGrpSpPr>
          <p:grpSpPr>
            <a:xfrm rot="0">
              <a:off x="9427" y="2796"/>
              <a:ext cx="2010" cy="2008"/>
              <a:chOff x="0" y="0"/>
              <a:chExt cx="2101515" cy="2101515"/>
            </a:xfrm>
          </p:grpSpPr>
          <p:sp>
            <p:nvSpPr>
              <p:cNvPr id="3" name="椭圆 3"/>
              <p:cNvSpPr/>
              <p:nvPr/>
            </p:nvSpPr>
            <p:spPr>
              <a:xfrm>
                <a:off x="0" y="0"/>
                <a:ext cx="2101515" cy="2101515"/>
              </a:xfrm>
              <a:prstGeom prst="ellipse">
                <a:avLst/>
              </a:prstGeom>
              <a:solidFill>
                <a:srgbClr val="1990AE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703" name="同心圆 11"/>
              <p:cNvSpPr/>
              <p:nvPr/>
            </p:nvSpPr>
            <p:spPr>
              <a:xfrm>
                <a:off x="79987" y="80731"/>
                <a:ext cx="1941540" cy="1941540"/>
              </a:xfrm>
              <a:custGeom>
                <a:avLst/>
                <a:gdLst/>
                <a:ahLst/>
                <a:cxnLst>
                  <a:cxn ang="0">
                    <a:pos x="970770" y="0"/>
                  </a:cxn>
                  <a:cxn ang="0">
                    <a:pos x="284310" y="284310"/>
                  </a:cxn>
                  <a:cxn ang="0">
                    <a:pos x="0" y="970770"/>
                  </a:cxn>
                  <a:cxn ang="0">
                    <a:pos x="284310" y="1657230"/>
                  </a:cxn>
                  <a:cxn ang="0">
                    <a:pos x="970770" y="1941540"/>
                  </a:cxn>
                  <a:cxn ang="0">
                    <a:pos x="1657230" y="1657230"/>
                  </a:cxn>
                  <a:cxn ang="0">
                    <a:pos x="1941540" y="970770"/>
                  </a:cxn>
                  <a:cxn ang="0">
                    <a:pos x="1657230" y="284310"/>
                  </a:cxn>
                </a:cxnLst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06" y="10800"/>
                    </a:moveTo>
                    <a:cubicBezTo>
                      <a:pt x="206" y="16651"/>
                      <a:pt x="4949" y="21394"/>
                      <a:pt x="10800" y="21394"/>
                    </a:cubicBezTo>
                    <a:cubicBezTo>
                      <a:pt x="16651" y="21394"/>
                      <a:pt x="21394" y="16651"/>
                      <a:pt x="21394" y="10800"/>
                    </a:cubicBezTo>
                    <a:cubicBezTo>
                      <a:pt x="21394" y="4949"/>
                      <a:pt x="16651" y="206"/>
                      <a:pt x="10800" y="206"/>
                    </a:cubicBezTo>
                    <a:cubicBezTo>
                      <a:pt x="4949" y="206"/>
                      <a:pt x="206" y="4949"/>
                      <a:pt x="206" y="10800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9713" name="TextBox 16"/>
            <p:cNvSpPr txBox="1"/>
            <p:nvPr/>
          </p:nvSpPr>
          <p:spPr>
            <a:xfrm>
              <a:off x="9618" y="3511"/>
              <a:ext cx="1627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b="1" dirty="0">
                  <a:solidFill>
                    <a:srgbClr val="F8F8F8"/>
                  </a:solidFill>
                  <a:latin typeface="微软雅黑" panose="020B0503020204020204" charset="-122"/>
                  <a:ea typeface="微软雅黑" panose="020B0503020204020204" charset="-122"/>
                </a:rPr>
                <a:t>步骤1</a:t>
              </a:r>
              <a:endParaRPr lang="zh-CN" altLang="en-US" b="1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97345" y="3626485"/>
            <a:ext cx="1275080" cy="1276350"/>
            <a:chOff x="10547" y="5711"/>
            <a:chExt cx="2008" cy="2010"/>
          </a:xfrm>
        </p:grpSpPr>
        <p:grpSp>
          <p:nvGrpSpPr>
            <p:cNvPr id="29705" name="组合 29704"/>
            <p:cNvGrpSpPr/>
            <p:nvPr/>
          </p:nvGrpSpPr>
          <p:grpSpPr>
            <a:xfrm rot="0">
              <a:off x="10547" y="5711"/>
              <a:ext cx="2008" cy="2010"/>
              <a:chOff x="0" y="0"/>
              <a:chExt cx="2101515" cy="2101515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0" y="0"/>
                <a:ext cx="2101515" cy="2101515"/>
              </a:xfrm>
              <a:prstGeom prst="ellipse">
                <a:avLst/>
              </a:prstGeom>
              <a:solidFill>
                <a:srgbClr val="01A49F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706" name="同心圆 11"/>
              <p:cNvSpPr/>
              <p:nvPr/>
            </p:nvSpPr>
            <p:spPr>
              <a:xfrm>
                <a:off x="79987" y="80731"/>
                <a:ext cx="1941540" cy="1941540"/>
              </a:xfrm>
              <a:custGeom>
                <a:avLst/>
                <a:gdLst/>
                <a:ahLst/>
                <a:cxnLst>
                  <a:cxn ang="0">
                    <a:pos x="970770" y="0"/>
                  </a:cxn>
                  <a:cxn ang="0">
                    <a:pos x="284310" y="284310"/>
                  </a:cxn>
                  <a:cxn ang="0">
                    <a:pos x="0" y="970770"/>
                  </a:cxn>
                  <a:cxn ang="0">
                    <a:pos x="284310" y="1657230"/>
                  </a:cxn>
                  <a:cxn ang="0">
                    <a:pos x="970770" y="1941540"/>
                  </a:cxn>
                  <a:cxn ang="0">
                    <a:pos x="1657230" y="1657230"/>
                  </a:cxn>
                  <a:cxn ang="0">
                    <a:pos x="1941540" y="970770"/>
                  </a:cxn>
                  <a:cxn ang="0">
                    <a:pos x="1657230" y="284310"/>
                  </a:cxn>
                </a:cxnLst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06" y="10800"/>
                    </a:moveTo>
                    <a:cubicBezTo>
                      <a:pt x="206" y="16651"/>
                      <a:pt x="4949" y="21394"/>
                      <a:pt x="10800" y="21394"/>
                    </a:cubicBezTo>
                    <a:cubicBezTo>
                      <a:pt x="16651" y="21394"/>
                      <a:pt x="21394" y="16651"/>
                      <a:pt x="21394" y="10800"/>
                    </a:cubicBezTo>
                    <a:cubicBezTo>
                      <a:pt x="21394" y="4949"/>
                      <a:pt x="16651" y="206"/>
                      <a:pt x="10800" y="206"/>
                    </a:cubicBezTo>
                    <a:cubicBezTo>
                      <a:pt x="4949" y="206"/>
                      <a:pt x="206" y="4949"/>
                      <a:pt x="206" y="10800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9714" name="TextBox 17"/>
            <p:cNvSpPr txBox="1"/>
            <p:nvPr/>
          </p:nvSpPr>
          <p:spPr>
            <a:xfrm>
              <a:off x="10761" y="6426"/>
              <a:ext cx="157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b="1" dirty="0">
                  <a:solidFill>
                    <a:srgbClr val="F8F8F8"/>
                  </a:solidFill>
                  <a:latin typeface="微软雅黑" panose="020B0503020204020204" charset="-122"/>
                  <a:ea typeface="微软雅黑" panose="020B0503020204020204" charset="-122"/>
                </a:rPr>
                <a:t>步骤</a:t>
              </a:r>
              <a:r>
                <a:rPr lang="en-US" altLang="zh-CN" b="1" dirty="0">
                  <a:solidFill>
                    <a:srgbClr val="F8F8F8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b="1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124825" y="5083175"/>
            <a:ext cx="1275080" cy="1275080"/>
            <a:chOff x="12795" y="8005"/>
            <a:chExt cx="2008" cy="2008"/>
          </a:xfrm>
        </p:grpSpPr>
        <p:grpSp>
          <p:nvGrpSpPr>
            <p:cNvPr id="29708" name="组合 29707"/>
            <p:cNvGrpSpPr/>
            <p:nvPr/>
          </p:nvGrpSpPr>
          <p:grpSpPr>
            <a:xfrm rot="0">
              <a:off x="12795" y="8005"/>
              <a:ext cx="2008" cy="2008"/>
              <a:chOff x="0" y="0"/>
              <a:chExt cx="2101515" cy="2101515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0" y="0"/>
                <a:ext cx="2101515" cy="2101515"/>
              </a:xfrm>
              <a:prstGeom prst="ellipse">
                <a:avLst/>
              </a:prstGeom>
              <a:solidFill>
                <a:srgbClr val="5F5CA3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dirty="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709" name="同心圆 11"/>
              <p:cNvSpPr/>
              <p:nvPr/>
            </p:nvSpPr>
            <p:spPr>
              <a:xfrm>
                <a:off x="79987" y="80731"/>
                <a:ext cx="1941540" cy="1941540"/>
              </a:xfrm>
              <a:custGeom>
                <a:avLst/>
                <a:gdLst/>
                <a:ahLst/>
                <a:cxnLst>
                  <a:cxn ang="0">
                    <a:pos x="970770" y="0"/>
                  </a:cxn>
                  <a:cxn ang="0">
                    <a:pos x="284310" y="284310"/>
                  </a:cxn>
                  <a:cxn ang="0">
                    <a:pos x="0" y="970770"/>
                  </a:cxn>
                  <a:cxn ang="0">
                    <a:pos x="284310" y="1657230"/>
                  </a:cxn>
                  <a:cxn ang="0">
                    <a:pos x="970770" y="1941540"/>
                  </a:cxn>
                  <a:cxn ang="0">
                    <a:pos x="1657230" y="1657230"/>
                  </a:cxn>
                  <a:cxn ang="0">
                    <a:pos x="1941540" y="970770"/>
                  </a:cxn>
                  <a:cxn ang="0">
                    <a:pos x="1657230" y="284310"/>
                  </a:cxn>
                </a:cxnLst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06" y="10800"/>
                    </a:moveTo>
                    <a:cubicBezTo>
                      <a:pt x="206" y="16651"/>
                      <a:pt x="4949" y="21394"/>
                      <a:pt x="10800" y="21394"/>
                    </a:cubicBezTo>
                    <a:cubicBezTo>
                      <a:pt x="16651" y="21394"/>
                      <a:pt x="21394" y="16651"/>
                      <a:pt x="21394" y="10800"/>
                    </a:cubicBezTo>
                    <a:cubicBezTo>
                      <a:pt x="21394" y="4949"/>
                      <a:pt x="16651" y="206"/>
                      <a:pt x="10800" y="206"/>
                    </a:cubicBezTo>
                    <a:cubicBezTo>
                      <a:pt x="4949" y="206"/>
                      <a:pt x="206" y="4949"/>
                      <a:pt x="206" y="10800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9715" name="TextBox 18"/>
            <p:cNvSpPr txBox="1"/>
            <p:nvPr/>
          </p:nvSpPr>
          <p:spPr>
            <a:xfrm>
              <a:off x="12994" y="8703"/>
              <a:ext cx="160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b="1" dirty="0">
                  <a:solidFill>
                    <a:srgbClr val="F8F8F8"/>
                  </a:solidFill>
                  <a:latin typeface="微软雅黑" panose="020B0503020204020204" charset="-122"/>
                  <a:ea typeface="微软雅黑" panose="020B0503020204020204" charset="-122"/>
                </a:rPr>
                <a:t>步骤</a:t>
              </a:r>
              <a:r>
                <a:rPr lang="en-US" altLang="zh-CN" b="1" dirty="0">
                  <a:solidFill>
                    <a:srgbClr val="F8F8F8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b="1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9716" name="TextBox 19"/>
          <p:cNvSpPr txBox="1"/>
          <p:nvPr/>
        </p:nvSpPr>
        <p:spPr>
          <a:xfrm>
            <a:off x="2080895" y="5526405"/>
            <a:ext cx="5379720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点击左侧导航栏统计栏目下的条目，包括用户分析、图文分析、菜单分析、消息分析。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17" name="TextBox 22"/>
          <p:cNvSpPr txBox="1"/>
          <p:nvPr/>
        </p:nvSpPr>
        <p:spPr>
          <a:xfrm>
            <a:off x="1736090" y="3886835"/>
            <a:ext cx="4460240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查看发文的阅读数和点赞数，根据阅读数与点赞数能够初步知道营销受众的数量。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18" name="TextBox 24"/>
          <p:cNvSpPr txBox="1"/>
          <p:nvPr/>
        </p:nvSpPr>
        <p:spPr>
          <a:xfrm>
            <a:off x="2681605" y="2228850"/>
            <a:ext cx="301244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搜索并登录微信公众平台。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9"/>
                            </p:stCondLst>
                            <p:childTnLst>
                              <p:par>
                                <p:cTn id="13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99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99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99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99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99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99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199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199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701" grpId="0" animBg="1"/>
      <p:bldP spid="29701" grpId="1" animBg="1"/>
      <p:bldP spid="29711" grpId="0" animBg="1"/>
      <p:bldP spid="29712" grpId="0" animBg="1"/>
      <p:bldP spid="29718" grpId="0"/>
      <p:bldP spid="29717" grpId="0"/>
      <p:bldP spid="297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-6350"/>
            <a:ext cx="2990281" cy="9000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94735" y="2552065"/>
            <a:ext cx="47840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微信公众号运营不是一朝一夕的事情，只有明确定位和所针对的用户群体，用心经营内容，才能产出符合用户期望的内容与服务、拉近与用户之间的距离、有效宣传自己的产品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41221" y="1528245"/>
            <a:ext cx="3916587" cy="2323610"/>
            <a:chOff x="5255400" y="1523771"/>
            <a:chExt cx="3916587" cy="2323610"/>
          </a:xfrm>
        </p:grpSpPr>
        <p:grpSp>
          <p:nvGrpSpPr>
            <p:cNvPr id="12" name="组合 11"/>
            <p:cNvGrpSpPr/>
            <p:nvPr/>
          </p:nvGrpSpPr>
          <p:grpSpPr>
            <a:xfrm>
              <a:off x="5255400" y="1630440"/>
              <a:ext cx="3839712" cy="2216941"/>
              <a:chOff x="4590854" y="1036948"/>
              <a:chExt cx="4392890" cy="3199255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4590854" y="1036948"/>
                <a:ext cx="4392890" cy="0"/>
              </a:xfrm>
              <a:prstGeom prst="line">
                <a:avLst/>
              </a:prstGeom>
              <a:ln w="19050">
                <a:solidFill>
                  <a:srgbClr val="1990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8980099" y="1043797"/>
                <a:ext cx="0" cy="3192406"/>
              </a:xfrm>
              <a:prstGeom prst="line">
                <a:avLst/>
              </a:prstGeom>
              <a:ln w="19050">
                <a:solidFill>
                  <a:srgbClr val="1990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/>
            <p:cNvGrpSpPr/>
            <p:nvPr/>
          </p:nvGrpSpPr>
          <p:grpSpPr>
            <a:xfrm>
              <a:off x="6584063" y="1523771"/>
              <a:ext cx="2587924" cy="1406105"/>
              <a:chOff x="6495691" y="905774"/>
              <a:chExt cx="2587924" cy="1406105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495691" y="905774"/>
                <a:ext cx="2579298" cy="0"/>
              </a:xfrm>
              <a:prstGeom prst="line">
                <a:avLst/>
              </a:prstGeom>
              <a:ln>
                <a:solidFill>
                  <a:srgbClr val="1990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9083615" y="905774"/>
                <a:ext cx="0" cy="1406105"/>
              </a:xfrm>
              <a:prstGeom prst="line">
                <a:avLst/>
              </a:prstGeom>
              <a:ln>
                <a:solidFill>
                  <a:srgbClr val="1990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组合 16"/>
          <p:cNvGrpSpPr/>
          <p:nvPr/>
        </p:nvGrpSpPr>
        <p:grpSpPr>
          <a:xfrm>
            <a:off x="2746154" y="3547644"/>
            <a:ext cx="5220256" cy="1467587"/>
            <a:chOff x="2888574" y="3466721"/>
            <a:chExt cx="5220256" cy="1467587"/>
          </a:xfrm>
        </p:grpSpPr>
        <p:grpSp>
          <p:nvGrpSpPr>
            <p:cNvPr id="20" name="组合 19"/>
            <p:cNvGrpSpPr/>
            <p:nvPr/>
          </p:nvGrpSpPr>
          <p:grpSpPr>
            <a:xfrm flipH="1" flipV="1">
              <a:off x="2888574" y="3466721"/>
              <a:ext cx="5220256" cy="1467587"/>
              <a:chOff x="3763488" y="1036948"/>
              <a:chExt cx="5220256" cy="3199255"/>
            </a:xfrm>
          </p:grpSpPr>
          <p:cxnSp>
            <p:nvCxnSpPr>
              <p:cNvPr id="21" name="直接连接符 20"/>
              <p:cNvCxnSpPr/>
              <p:nvPr/>
            </p:nvCxnSpPr>
            <p:spPr>
              <a:xfrm flipV="1">
                <a:off x="3763488" y="1036948"/>
                <a:ext cx="5220256" cy="0"/>
              </a:xfrm>
              <a:prstGeom prst="line">
                <a:avLst/>
              </a:prstGeom>
              <a:ln w="19050">
                <a:solidFill>
                  <a:srgbClr val="1990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8980099" y="1043797"/>
                <a:ext cx="0" cy="3192406"/>
              </a:xfrm>
              <a:prstGeom prst="line">
                <a:avLst/>
              </a:prstGeom>
              <a:ln w="19050">
                <a:solidFill>
                  <a:srgbClr val="1990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/>
          </p:nvGrpSpPr>
          <p:grpSpPr>
            <a:xfrm flipH="1" flipV="1">
              <a:off x="2938396" y="3466721"/>
              <a:ext cx="2587924" cy="1406105"/>
              <a:chOff x="6495691" y="905774"/>
              <a:chExt cx="2587924" cy="1406105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495691" y="905774"/>
                <a:ext cx="2579298" cy="0"/>
              </a:xfrm>
              <a:prstGeom prst="line">
                <a:avLst/>
              </a:prstGeom>
              <a:ln>
                <a:solidFill>
                  <a:srgbClr val="1990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9083615" y="905774"/>
                <a:ext cx="0" cy="1406105"/>
              </a:xfrm>
              <a:prstGeom prst="line">
                <a:avLst/>
              </a:prstGeom>
              <a:ln>
                <a:solidFill>
                  <a:srgbClr val="1990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椭圆 4"/>
          <p:cNvSpPr/>
          <p:nvPr/>
        </p:nvSpPr>
        <p:spPr>
          <a:xfrm>
            <a:off x="3344545" y="2646045"/>
            <a:ext cx="1299845" cy="1299845"/>
          </a:xfrm>
          <a:prstGeom prst="ellipse">
            <a:avLst/>
          </a:prstGeom>
          <a:solidFill>
            <a:srgbClr val="437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7563485" y="2632075"/>
            <a:ext cx="1299845" cy="1299845"/>
          </a:xfrm>
          <a:prstGeom prst="ellipse">
            <a:avLst/>
          </a:prstGeom>
          <a:solidFill>
            <a:srgbClr val="5F5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348480" y="1560195"/>
            <a:ext cx="3494405" cy="3470275"/>
          </a:xfrm>
          <a:prstGeom prst="ellipse">
            <a:avLst/>
          </a:prstGeom>
          <a:solidFill>
            <a:srgbClr val="01A49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466590" y="1689735"/>
            <a:ext cx="3255010" cy="323342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475470" y="2849245"/>
            <a:ext cx="893445" cy="893445"/>
          </a:xfrm>
          <a:prstGeom prst="ellipse">
            <a:avLst/>
          </a:prstGeom>
          <a:solidFill>
            <a:srgbClr val="775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903730" y="2835910"/>
            <a:ext cx="893445" cy="893445"/>
          </a:xfrm>
          <a:prstGeom prst="ellipse">
            <a:avLst/>
          </a:prstGeom>
          <a:solidFill>
            <a:srgbClr val="199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/>
          </p:nvPr>
        </p:nvSpPr>
        <p:spPr>
          <a:xfrm>
            <a:off x="4029075" y="2216150"/>
            <a:ext cx="4134485" cy="2131060"/>
          </a:xfrm>
        </p:spPr>
        <p:txBody>
          <a:bodyPr>
            <a:noAutofit/>
          </a:bodyPr>
          <a:p>
            <a:pPr algn="ctr" fontAlgn="auto">
              <a:lnSpc>
                <a:spcPct val="100000"/>
              </a:lnSpc>
            </a:pPr>
            <a:r>
              <a:rPr lang="zh-CN" altLang="en-US" sz="9600" b="1" dirty="0" smtClean="0"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谢谢</a:t>
            </a:r>
            <a:br>
              <a:rPr lang="zh-CN" altLang="en-US" sz="9600" b="1" dirty="0" smtClean="0"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5400" b="1" dirty="0" smtClean="0"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Thanks</a:t>
            </a:r>
            <a:endParaRPr lang="en-US" altLang="zh-CN" sz="5400" b="1" dirty="0" smtClean="0">
              <a:solidFill>
                <a:schemeClr val="bg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-635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10" grpId="0" animBg="1"/>
      <p:bldP spid="4" grpId="0" animBg="1"/>
      <p:bldP spid="3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981200" y="5493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</a:rPr>
              <a:t>目 录</a:t>
            </a:r>
            <a:b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2000" b="1" dirty="0" smtClean="0">
                <a:solidFill>
                  <a:srgbClr val="01A49F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r>
              <a:rPr lang="en-US" altLang="zh-CN" sz="1800" b="1" dirty="0" smtClean="0">
                <a:solidFill>
                  <a:srgbClr val="01A49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 smtClean="0">
              <a:solidFill>
                <a:srgbClr val="01A49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82165" y="2061845"/>
            <a:ext cx="2078990" cy="3997960"/>
            <a:chOff x="3279" y="3247"/>
            <a:chExt cx="3274" cy="6296"/>
          </a:xfrm>
        </p:grpSpPr>
        <p:sp>
          <p:nvSpPr>
            <p:cNvPr id="7" name="矩形 6"/>
            <p:cNvSpPr/>
            <p:nvPr/>
          </p:nvSpPr>
          <p:spPr>
            <a:xfrm>
              <a:off x="3279" y="3247"/>
              <a:ext cx="3274" cy="6296"/>
            </a:xfrm>
            <a:prstGeom prst="rect">
              <a:avLst/>
            </a:prstGeom>
            <a:solidFill>
              <a:srgbClr val="01A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793" y="4148"/>
              <a:ext cx="2204" cy="2204"/>
            </a:xfrm>
            <a:prstGeom prst="ellipse">
              <a:avLst/>
            </a:prstGeom>
            <a:solidFill>
              <a:srgbClr val="FFFFFF">
                <a:alpha val="25098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50" y="4679"/>
              <a:ext cx="1855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en-US" altLang="zh-CN" sz="4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9" y="7210"/>
              <a:ext cx="32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明确定位</a:t>
              </a:r>
              <a:endPara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49215" y="2061845"/>
            <a:ext cx="2078990" cy="3997960"/>
            <a:chOff x="8109" y="3247"/>
            <a:chExt cx="3274" cy="6296"/>
          </a:xfrm>
        </p:grpSpPr>
        <p:sp>
          <p:nvSpPr>
            <p:cNvPr id="20" name="矩形 19"/>
            <p:cNvSpPr/>
            <p:nvPr/>
          </p:nvSpPr>
          <p:spPr>
            <a:xfrm>
              <a:off x="8109" y="3247"/>
              <a:ext cx="3274" cy="6296"/>
            </a:xfrm>
            <a:prstGeom prst="rect">
              <a:avLst/>
            </a:prstGeom>
            <a:solidFill>
              <a:srgbClr val="199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09" y="7220"/>
              <a:ext cx="32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zh-CN" altLang="en-US" sz="2000" dirty="0" smtClean="0">
                  <a:latin typeface="微软雅黑" panose="020B0503020204020204" charset="-122"/>
                  <a:ea typeface="微软雅黑" panose="020B0503020204020204" charset="-122"/>
                </a:rPr>
                <a:t>选题策划与编辑</a:t>
              </a:r>
              <a:endParaRPr lang="zh-CN" altLang="en-US" sz="2000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8591" y="4134"/>
              <a:ext cx="2204" cy="2204"/>
            </a:xfrm>
            <a:prstGeom prst="ellipse">
              <a:avLst/>
            </a:prstGeom>
            <a:solidFill>
              <a:srgbClr val="FFFFFF">
                <a:alpha val="25098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48" y="4665"/>
              <a:ext cx="1855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altLang="zh-CN" sz="4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225155" y="2061845"/>
            <a:ext cx="2091690" cy="3997960"/>
            <a:chOff x="12953" y="3247"/>
            <a:chExt cx="3294" cy="6296"/>
          </a:xfrm>
        </p:grpSpPr>
        <p:sp>
          <p:nvSpPr>
            <p:cNvPr id="19" name="矩形 18"/>
            <p:cNvSpPr/>
            <p:nvPr/>
          </p:nvSpPr>
          <p:spPr>
            <a:xfrm>
              <a:off x="12953" y="3247"/>
              <a:ext cx="3294" cy="6296"/>
            </a:xfrm>
            <a:prstGeom prst="rect">
              <a:avLst/>
            </a:prstGeom>
            <a:solidFill>
              <a:srgbClr val="4376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3549" y="4122"/>
              <a:ext cx="2216" cy="2216"/>
            </a:xfrm>
            <a:prstGeom prst="ellipse">
              <a:avLst/>
            </a:prstGeom>
            <a:solidFill>
              <a:srgbClr val="FFFFFF">
                <a:alpha val="25098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741" y="4658"/>
              <a:ext cx="1866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altLang="zh-CN" sz="4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953" y="7222"/>
              <a:ext cx="329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效果分析</a:t>
              </a:r>
              <a:endPara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-635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9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49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49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椭圆 13"/>
          <p:cNvSpPr/>
          <p:nvPr>
            <p:custDataLst>
              <p:tags r:id="rId1"/>
            </p:custDataLst>
          </p:nvPr>
        </p:nvSpPr>
        <p:spPr>
          <a:xfrm>
            <a:off x="3541558" y="2607565"/>
            <a:ext cx="2445014" cy="2519170"/>
          </a:xfrm>
          <a:prstGeom prst="ellipse">
            <a:avLst/>
          </a:prstGeom>
          <a:solidFill>
            <a:srgbClr val="53548A"/>
          </a:solidFill>
          <a:ln>
            <a:noFill/>
          </a:ln>
        </p:spPr>
        <p:style>
          <a:lnRef idx="2">
            <a:srgbClr val="FFC51B">
              <a:shade val="50000"/>
            </a:srgbClr>
          </a:lnRef>
          <a:fillRef idx="1">
            <a:srgbClr val="FFC51B"/>
          </a:fillRef>
          <a:effectRef idx="0">
            <a:srgbClr val="FFC51B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>
            <a:off x="5668135" y="2607565"/>
            <a:ext cx="2399465" cy="2519170"/>
          </a:xfrm>
          <a:prstGeom prst="ellipse">
            <a:avLst/>
          </a:prstGeom>
          <a:solidFill>
            <a:srgbClr val="438086"/>
          </a:solidFill>
          <a:ln>
            <a:noFill/>
          </a:ln>
        </p:spPr>
        <p:style>
          <a:lnRef idx="2">
            <a:srgbClr val="FFC51B">
              <a:shade val="50000"/>
            </a:srgbClr>
          </a:lnRef>
          <a:fillRef idx="1">
            <a:srgbClr val="FFC51B"/>
          </a:fillRef>
          <a:effectRef idx="0">
            <a:srgbClr val="FFC51B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椭圆 19"/>
          <p:cNvSpPr/>
          <p:nvPr>
            <p:custDataLst>
              <p:tags r:id="rId3"/>
            </p:custDataLst>
          </p:nvPr>
        </p:nvSpPr>
        <p:spPr>
          <a:xfrm>
            <a:off x="5735849" y="3105926"/>
            <a:ext cx="1423815" cy="1520492"/>
          </a:xfrm>
          <a:prstGeom prst="ellipse">
            <a:avLst/>
          </a:prstGeom>
          <a:noFill/>
          <a:ln>
            <a:solidFill>
              <a:srgbClr val="A04DA3"/>
            </a:solidFill>
            <a:prstDash val="dash"/>
          </a:ln>
        </p:spPr>
        <p:style>
          <a:lnRef idx="2">
            <a:srgbClr val="FFC51B">
              <a:shade val="50000"/>
            </a:srgbClr>
          </a:lnRef>
          <a:fillRef idx="1">
            <a:srgbClr val="FFC51B"/>
          </a:fillRef>
          <a:effectRef idx="0">
            <a:srgbClr val="FFC51B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椭圆 20"/>
          <p:cNvSpPr/>
          <p:nvPr>
            <p:custDataLst>
              <p:tags r:id="rId4"/>
            </p:custDataLst>
          </p:nvPr>
        </p:nvSpPr>
        <p:spPr>
          <a:xfrm>
            <a:off x="4538966" y="3105926"/>
            <a:ext cx="1423815" cy="1520492"/>
          </a:xfrm>
          <a:prstGeom prst="ellipse">
            <a:avLst/>
          </a:prstGeom>
          <a:noFill/>
          <a:ln>
            <a:solidFill>
              <a:srgbClr val="A04DA3"/>
            </a:solidFill>
            <a:prstDash val="dash"/>
          </a:ln>
        </p:spPr>
        <p:style>
          <a:lnRef idx="2">
            <a:srgbClr val="FFC51B">
              <a:shade val="50000"/>
            </a:srgbClr>
          </a:lnRef>
          <a:fillRef idx="1">
            <a:srgbClr val="FFC51B"/>
          </a:fillRef>
          <a:effectRef idx="0">
            <a:srgbClr val="FFC51B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6644640" y="3442970"/>
            <a:ext cx="4871085" cy="9290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FFC51B">
              <a:shade val="50000"/>
            </a:srgbClr>
          </a:lnRef>
          <a:fillRef idx="1">
            <a:srgbClr val="FFC51B"/>
          </a:fillRef>
          <a:effectRef idx="0">
            <a:srgbClr val="FFC51B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矩形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44770" y="3358220"/>
            <a:ext cx="424487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indent="0" algn="l" fontAlgn="auto">
              <a:lnSpc>
                <a:spcPct val="150000"/>
              </a:lnSpc>
              <a:buNone/>
            </a:pPr>
            <a:r>
              <a:rPr lang="zh-CN" altLang="zh-CN" sz="1400" b="1" dirty="0">
                <a:solidFill>
                  <a:srgbClr val="4376AB"/>
                </a:solidFill>
                <a:latin typeface="微软雅黑" panose="020B0503020204020204" charset="-122"/>
              </a:rPr>
              <a:t>学习重点：</a:t>
            </a:r>
            <a:endParaRPr lang="zh-CN" altLang="zh-CN" sz="1400" b="1" dirty="0">
              <a:solidFill>
                <a:srgbClr val="4376AB"/>
              </a:solidFill>
              <a:latin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  <a:buNone/>
            </a:pPr>
            <a:r>
              <a:rPr lang="zh-CN" altLang="zh-CN" sz="1400" b="1" dirty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掌握公众号选题策划与编辑的方法</a:t>
            </a:r>
            <a:endParaRPr lang="zh-CN" altLang="zh-CN" sz="1400" b="1" dirty="0">
              <a:solidFill>
                <a:schemeClr val="tx1"/>
              </a:solidFill>
              <a:latin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  <a:buNone/>
            </a:pPr>
            <a:r>
              <a:rPr lang="zh-CN" altLang="zh-CN" sz="1400" b="1" dirty="0">
                <a:solidFill>
                  <a:schemeClr val="tx1"/>
                </a:solidFill>
                <a:latin typeface="微软雅黑" panose="020B0503020204020204" charset="-122"/>
              </a:rPr>
              <a:t>掌握公众号运营的策划方式和运营技巧</a:t>
            </a:r>
            <a:endParaRPr lang="zh-CN" altLang="zh-CN" sz="1400" b="1" dirty="0">
              <a:solidFill>
                <a:schemeClr val="tx1"/>
              </a:solidFill>
              <a:latin typeface="微软雅黑" panose="020B0503020204020204" charset="-122"/>
            </a:endParaRPr>
          </a:p>
        </p:txBody>
      </p:sp>
      <p:sp>
        <p:nvSpPr>
          <p:cNvPr id="26" name="矩形 25"/>
          <p:cNvSpPr/>
          <p:nvPr>
            <p:custDataLst>
              <p:tags r:id="rId7"/>
            </p:custDataLst>
          </p:nvPr>
        </p:nvSpPr>
        <p:spPr>
          <a:xfrm>
            <a:off x="83820" y="3443605"/>
            <a:ext cx="4871085" cy="9277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FFC51B">
              <a:shade val="50000"/>
            </a:srgbClr>
          </a:lnRef>
          <a:fillRef idx="1">
            <a:srgbClr val="FFC51B"/>
          </a:fillRef>
          <a:effectRef idx="0">
            <a:srgbClr val="FFC51B"/>
          </a:effectRef>
          <a:fontRef idx="minor">
            <a:sysClr val="window" lastClr="FFFFFF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7" name="矩形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820" y="3345180"/>
            <a:ext cx="487172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indent="0" algn="r" fontAlgn="auto">
              <a:lnSpc>
                <a:spcPct val="150000"/>
              </a:lnSpc>
            </a:pPr>
            <a:r>
              <a:rPr lang="zh-CN" altLang="zh-CN" sz="1400" b="1" dirty="0">
                <a:solidFill>
                  <a:srgbClr val="53548A"/>
                </a:solidFill>
                <a:latin typeface="微软雅黑" panose="020B0503020204020204" charset="-122"/>
              </a:rPr>
              <a:t>学习目标：</a:t>
            </a:r>
            <a:endParaRPr lang="zh-CN" altLang="zh-CN" sz="1400" b="1" dirty="0">
              <a:solidFill>
                <a:srgbClr val="53548A"/>
              </a:solidFill>
              <a:latin typeface="微软雅黑" panose="020B0503020204020204" charset="-122"/>
            </a:endParaRPr>
          </a:p>
          <a:p>
            <a:pPr indent="0" algn="r" fontAlgn="auto">
              <a:lnSpc>
                <a:spcPct val="150000"/>
              </a:lnSpc>
            </a:pPr>
            <a:r>
              <a:rPr lang="zh-CN" altLang="zh-CN" sz="1400" b="1" dirty="0">
                <a:solidFill>
                  <a:schemeClr val="tx1"/>
                </a:solidFill>
                <a:latin typeface="微软雅黑" panose="020B0503020204020204" charset="-122"/>
              </a:rPr>
              <a:t>了解公众号定位的知识，熟悉公众号类型</a:t>
            </a:r>
            <a:endParaRPr lang="zh-CN" altLang="zh-CN" sz="1400" b="1" dirty="0">
              <a:solidFill>
                <a:schemeClr val="tx1"/>
              </a:solidFill>
              <a:latin typeface="微软雅黑" panose="020B0503020204020204" charset="-122"/>
            </a:endParaRPr>
          </a:p>
          <a:p>
            <a:pPr indent="0" algn="r" fontAlgn="auto">
              <a:lnSpc>
                <a:spcPct val="150000"/>
              </a:lnSpc>
            </a:pPr>
            <a:r>
              <a:rPr lang="zh-CN" altLang="zh-CN" sz="1400" b="1" dirty="0">
                <a:solidFill>
                  <a:schemeClr val="tx1"/>
                </a:solidFill>
                <a:latin typeface="微软雅黑" panose="020B0503020204020204" charset="-122"/>
              </a:rPr>
              <a:t>掌握公众号选题策划与编辑的方法</a:t>
            </a:r>
            <a:endParaRPr lang="zh-CN" altLang="zh-CN" sz="1400" b="1" dirty="0">
              <a:solidFill>
                <a:schemeClr val="tx1"/>
              </a:solidFill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1650680" y="1034290"/>
            <a:ext cx="8498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学习目标及学习重点</a:t>
            </a:r>
            <a:endParaRPr lang="zh-CN" altLang="en-US" sz="2800" b="1" dirty="0" smtClean="0"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图片 1" descr="201493093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8890" y="-635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99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99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99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21" grpId="0" animBg="1"/>
      <p:bldP spid="15" grpId="0" animBg="1"/>
      <p:bldP spid="20" grpId="0" animBg="1"/>
      <p:bldP spid="19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4805680" y="1103630"/>
            <a:ext cx="2598420" cy="2598420"/>
            <a:chOff x="7568" y="1738"/>
            <a:chExt cx="4092" cy="4092"/>
          </a:xfrm>
        </p:grpSpPr>
        <p:sp>
          <p:nvSpPr>
            <p:cNvPr id="4" name="椭圆 3"/>
            <p:cNvSpPr/>
            <p:nvPr/>
          </p:nvSpPr>
          <p:spPr>
            <a:xfrm>
              <a:off x="7568" y="1738"/>
              <a:ext cx="4092" cy="4092"/>
            </a:xfrm>
            <a:prstGeom prst="ellipse">
              <a:avLst/>
            </a:prstGeom>
            <a:solidFill>
              <a:srgbClr val="01A49F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7715" y="1885"/>
              <a:ext cx="3798" cy="3798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标题 1"/>
            <p:cNvSpPr txBox="1"/>
            <p:nvPr/>
          </p:nvSpPr>
          <p:spPr>
            <a:xfrm>
              <a:off x="7892" y="2888"/>
              <a:ext cx="3444" cy="179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01</a:t>
              </a:r>
              <a:endParaRPr lang="zh-CN" altLang="en-US" sz="6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TextBox 4"/>
          <p:cNvSpPr txBox="1"/>
          <p:nvPr/>
        </p:nvSpPr>
        <p:spPr>
          <a:xfrm>
            <a:off x="3931920" y="3883660"/>
            <a:ext cx="4345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明确定位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878060" y="3748405"/>
            <a:ext cx="1200785" cy="1200785"/>
          </a:xfrm>
          <a:prstGeom prst="ellipse">
            <a:avLst/>
          </a:prstGeom>
          <a:solidFill>
            <a:srgbClr val="5F5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202055" y="3748405"/>
            <a:ext cx="1200785" cy="1200785"/>
          </a:xfrm>
          <a:prstGeom prst="ellipse">
            <a:avLst/>
          </a:prstGeom>
          <a:solidFill>
            <a:srgbClr val="437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8"/>
          <p:cNvSpPr txBox="1"/>
          <p:nvPr/>
        </p:nvSpPr>
        <p:spPr>
          <a:xfrm>
            <a:off x="2402205" y="4515485"/>
            <a:ext cx="747522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sz="1400" dirty="0">
                <a:latin typeface="微软雅黑" panose="020B0503020204020204" charset="-122"/>
                <a:ea typeface="微软雅黑" panose="020B0503020204020204" charset="-122"/>
              </a:rPr>
              <a:t>定位是确定微信公众号类型和方向的基础，也是一个微信公众平台展示给用户的形象，从某种程度上来说它决定了关注人群。明确定位有利于发展精准用户、寻找盈利点，也有利于建立清晰的账号形象。</a:t>
            </a:r>
            <a:endParaRPr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-635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49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49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981200" y="469290"/>
            <a:ext cx="8229600" cy="1143000"/>
          </a:xfrm>
        </p:spPr>
        <p:txBody>
          <a:bodyPr>
            <a:normAutofit/>
          </a:bodyPr>
          <a:p>
            <a:pPr algn="ctr"/>
            <a:r>
              <a:rPr lang="zh-CN" altLang="en-US" sz="2800" b="1" spc="15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账号选择 </a:t>
            </a:r>
            <a:endParaRPr lang="zh-CN" altLang="en-US" sz="2800" b="1" spc="150" dirty="0" smtClean="0">
              <a:solidFill>
                <a:srgbClr val="01A49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-6350"/>
            <a:ext cx="2990281" cy="900007"/>
          </a:xfrm>
          <a:prstGeom prst="rect">
            <a:avLst/>
          </a:prstGeom>
        </p:spPr>
      </p:pic>
      <p:pic>
        <p:nvPicPr>
          <p:cNvPr id="10" name="图片 57"/>
          <p:cNvPicPr>
            <a:picLocks noChangeAspect="1"/>
          </p:cNvPicPr>
          <p:nvPr/>
        </p:nvPicPr>
        <p:blipFill>
          <a:blip r:embed="rId2"/>
          <a:srcRect b="50454"/>
          <a:stretch>
            <a:fillRect/>
          </a:stretch>
        </p:blipFill>
        <p:spPr>
          <a:xfrm>
            <a:off x="1062990" y="1757045"/>
            <a:ext cx="2813685" cy="2249805"/>
          </a:xfrm>
          <a:prstGeom prst="roundRect">
            <a:avLst/>
          </a:prstGeom>
          <a:ln w="38100">
            <a:solidFill>
              <a:srgbClr val="01A49F"/>
            </a:solidFill>
          </a:ln>
          <a:effectLst>
            <a:outerShdw blurRad="76200" algn="ctr" rotWithShape="0">
              <a:srgbClr val="01897E">
                <a:alpha val="68000"/>
              </a:srgb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1285240" y="4257040"/>
            <a:ext cx="2369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服务号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50925" y="4746625"/>
            <a:ext cx="2714625" cy="1578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主要用于服务类交互，提供绑定信息、服务交互，适用于媒体、企业、政府或其他组织。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服务号每月只能群发四组消息，但所推送的内容会在消息列表窗口直接显示。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11725" y="4257040"/>
            <a:ext cx="2369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订阅号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11675" y="4746625"/>
            <a:ext cx="3169920" cy="1809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主要功能偏向于为用户传达资讯，功能类似报纸杂志，提供新闻信息或娱乐趣事，适用于个人、媒体、企业、政府或其他组织。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允许运营者每日向用户发送一条群发消息，可以是直接的内容消息，也可以是图文消息。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9" name="图片 59"/>
          <p:cNvPicPr>
            <a:picLocks noChangeAspect="1"/>
          </p:cNvPicPr>
          <p:nvPr/>
        </p:nvPicPr>
        <p:blipFill>
          <a:blip r:embed="rId3"/>
          <a:srcRect t="1272" b="47101"/>
          <a:stretch>
            <a:fillRect/>
          </a:stretch>
        </p:blipFill>
        <p:spPr>
          <a:xfrm>
            <a:off x="4622165" y="1739265"/>
            <a:ext cx="2825750" cy="2267585"/>
          </a:xfrm>
          <a:prstGeom prst="roundRect">
            <a:avLst/>
          </a:prstGeom>
          <a:ln w="38100">
            <a:solidFill>
              <a:srgbClr val="01A49F"/>
            </a:solidFill>
          </a:ln>
          <a:effectLst>
            <a:outerShdw blurRad="76200" algn="ctr" rotWithShape="0">
              <a:srgbClr val="01897E">
                <a:alpha val="68000"/>
              </a:srgbClr>
            </a:outerShdw>
          </a:effectLst>
        </p:spPr>
      </p:pic>
      <p:pic>
        <p:nvPicPr>
          <p:cNvPr id="60" name="图片 60"/>
          <p:cNvPicPr>
            <a:picLocks noChangeAspect="1"/>
          </p:cNvPicPr>
          <p:nvPr/>
        </p:nvPicPr>
        <p:blipFill>
          <a:blip r:embed="rId4"/>
          <a:srcRect b="50741"/>
          <a:stretch>
            <a:fillRect/>
          </a:stretch>
        </p:blipFill>
        <p:spPr>
          <a:xfrm>
            <a:off x="8193405" y="1757045"/>
            <a:ext cx="2826385" cy="2257425"/>
          </a:xfrm>
          <a:prstGeom prst="roundRect">
            <a:avLst/>
          </a:prstGeom>
          <a:ln w="38100">
            <a:solidFill>
              <a:srgbClr val="01A49F"/>
            </a:solidFill>
          </a:ln>
          <a:effectLst>
            <a:outerShdw blurRad="76200" algn="ctr" rotWithShape="0">
              <a:srgbClr val="01A49F">
                <a:alpha val="68000"/>
              </a:srgb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8422005" y="4257040"/>
            <a:ext cx="2369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小程序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49285" y="4746625"/>
            <a:ext cx="2714625" cy="1681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把关联的小程序放在自定义菜单中，用户点击可直达。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公众号模版消息可打开相关小程序。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绑定相关小程序时，可选择给粉丝下发通知。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 flipH="1">
            <a:off x="4257675" y="1757045"/>
            <a:ext cx="13335" cy="3559175"/>
          </a:xfrm>
          <a:prstGeom prst="line">
            <a:avLst/>
          </a:prstGeom>
          <a:ln>
            <a:solidFill>
              <a:srgbClr val="6ACB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7825105" y="1757045"/>
            <a:ext cx="13335" cy="3559175"/>
          </a:xfrm>
          <a:prstGeom prst="line">
            <a:avLst/>
          </a:prstGeom>
          <a:ln>
            <a:solidFill>
              <a:srgbClr val="6ACB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9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99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99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99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99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99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99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699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981200" y="549300"/>
            <a:ext cx="8229600" cy="1143000"/>
          </a:xfrm>
        </p:spPr>
        <p:txBody>
          <a:bodyPr>
            <a:normAutofit/>
          </a:bodyPr>
          <a:p>
            <a:pPr algn="ctr"/>
            <a:r>
              <a:rPr lang="zh-CN" altLang="en-US" sz="2800" b="1" spc="15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找准定位</a:t>
            </a:r>
            <a:endParaRPr lang="zh-CN" altLang="en-US" sz="2800" b="1" spc="15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-6350"/>
            <a:ext cx="2990281" cy="900007"/>
          </a:xfrm>
          <a:prstGeom prst="rect">
            <a:avLst/>
          </a:prstGeom>
        </p:spPr>
      </p:pic>
      <p:sp>
        <p:nvSpPr>
          <p:cNvPr id="22533" name="等腰三角形 2"/>
          <p:cNvSpPr/>
          <p:nvPr/>
        </p:nvSpPr>
        <p:spPr>
          <a:xfrm rot="3036074">
            <a:off x="6047105" y="2300605"/>
            <a:ext cx="1787525" cy="2070100"/>
          </a:xfrm>
          <a:custGeom>
            <a:avLst/>
            <a:gdLst/>
            <a:ahLst/>
            <a:cxnLst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B2D234"/>
          </a:solidFill>
          <a:ln w="28575" cap="flat" cmpd="sng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4" name="TextBox 5"/>
          <p:cNvSpPr txBox="1"/>
          <p:nvPr/>
        </p:nvSpPr>
        <p:spPr>
          <a:xfrm>
            <a:off x="6337618" y="3105468"/>
            <a:ext cx="1084262" cy="622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类别定位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5" name="等腰三角形 2"/>
          <p:cNvSpPr/>
          <p:nvPr/>
        </p:nvSpPr>
        <p:spPr>
          <a:xfrm rot="8763501">
            <a:off x="4900930" y="3557905"/>
            <a:ext cx="1789113" cy="2070100"/>
          </a:xfrm>
          <a:custGeom>
            <a:avLst/>
            <a:gdLst/>
            <a:ahLst/>
            <a:cxnLst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4375AB"/>
          </a:solidFill>
          <a:ln w="28575" cap="flat" cmpd="sng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6" name="TextBox 7"/>
          <p:cNvSpPr txBox="1"/>
          <p:nvPr/>
        </p:nvSpPr>
        <p:spPr>
          <a:xfrm>
            <a:off x="5150168" y="4275455"/>
            <a:ext cx="1084262" cy="620713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目标用户群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定位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7" name="等腰三角形 2"/>
          <p:cNvSpPr/>
          <p:nvPr/>
        </p:nvSpPr>
        <p:spPr>
          <a:xfrm rot="-5125426">
            <a:off x="4377055" y="1871980"/>
            <a:ext cx="1787525" cy="2070100"/>
          </a:xfrm>
          <a:custGeom>
            <a:avLst/>
            <a:gdLst/>
            <a:ahLst/>
            <a:cxnLst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01A49F"/>
          </a:solidFill>
          <a:ln w="28575" cap="flat" cmpd="sng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8" name="TextBox 9"/>
          <p:cNvSpPr txBox="1"/>
          <p:nvPr/>
        </p:nvSpPr>
        <p:spPr>
          <a:xfrm>
            <a:off x="4854893" y="2595563"/>
            <a:ext cx="1084262" cy="622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市场定位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0" name="TextBox 11"/>
          <p:cNvSpPr txBox="1"/>
          <p:nvPr/>
        </p:nvSpPr>
        <p:spPr>
          <a:xfrm>
            <a:off x="2134235" y="2307590"/>
            <a:ext cx="203327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公众号主推产品定位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店铺定位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竞争定位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2" name="TextBox 13"/>
          <p:cNvSpPr txBox="1"/>
          <p:nvPr/>
        </p:nvSpPr>
        <p:spPr>
          <a:xfrm>
            <a:off x="7999413" y="2513648"/>
            <a:ext cx="2767012" cy="3371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根据产品类别进行定位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4" name="TextBox 15"/>
          <p:cNvSpPr txBox="1"/>
          <p:nvPr/>
        </p:nvSpPr>
        <p:spPr>
          <a:xfrm>
            <a:off x="4723130" y="5614035"/>
            <a:ext cx="296100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了解目标客户群的特点和需求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49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49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49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49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49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49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649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6" grpId="0"/>
      <p:bldP spid="22538" grpId="0"/>
      <p:bldP spid="22540" grpId="0"/>
      <p:bldP spid="22542" grpId="0"/>
      <p:bldP spid="2254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Box 4"/>
          <p:cNvSpPr txBox="1"/>
          <p:nvPr/>
        </p:nvSpPr>
        <p:spPr>
          <a:xfrm>
            <a:off x="4088396" y="3911476"/>
            <a:ext cx="40344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选题策划与编辑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4394200" y="4653280"/>
            <a:ext cx="34036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sz="1400" dirty="0">
                <a:latin typeface="微软雅黑" panose="020B0503020204020204" charset="-122"/>
                <a:ea typeface="微软雅黑" panose="020B0503020204020204" charset="-122"/>
              </a:rPr>
              <a:t>根据产品特性策划主题内容。</a:t>
            </a:r>
            <a:endParaRPr lang="zh-CN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05680" y="1079500"/>
            <a:ext cx="2598420" cy="2598420"/>
            <a:chOff x="7568" y="1700"/>
            <a:chExt cx="4092" cy="4092"/>
          </a:xfrm>
        </p:grpSpPr>
        <p:sp>
          <p:nvSpPr>
            <p:cNvPr id="11" name="椭圆 10"/>
            <p:cNvSpPr/>
            <p:nvPr/>
          </p:nvSpPr>
          <p:spPr>
            <a:xfrm>
              <a:off x="7568" y="1700"/>
              <a:ext cx="4092" cy="4092"/>
            </a:xfrm>
            <a:prstGeom prst="ellipse">
              <a:avLst/>
            </a:prstGeom>
            <a:solidFill>
              <a:srgbClr val="01A49F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7715" y="1847"/>
              <a:ext cx="3798" cy="3798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标题 1"/>
            <p:cNvSpPr txBox="1"/>
            <p:nvPr/>
          </p:nvSpPr>
          <p:spPr>
            <a:xfrm>
              <a:off x="7892" y="2850"/>
              <a:ext cx="3444" cy="179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02</a:t>
              </a:r>
              <a:endParaRPr lang="zh-CN" altLang="en-US" sz="6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9878060" y="3724275"/>
            <a:ext cx="1200785" cy="1200785"/>
          </a:xfrm>
          <a:prstGeom prst="ellipse">
            <a:avLst/>
          </a:prstGeom>
          <a:solidFill>
            <a:srgbClr val="5F5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202055" y="3724275"/>
            <a:ext cx="1200785" cy="1200785"/>
          </a:xfrm>
          <a:prstGeom prst="ellipse">
            <a:avLst/>
          </a:prstGeom>
          <a:solidFill>
            <a:srgbClr val="199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-635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99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99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5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3"/>
          <p:cNvSpPr>
            <a:spLocks noGrp="1"/>
          </p:cNvSpPr>
          <p:nvPr/>
        </p:nvSpPr>
        <p:spPr>
          <a:xfrm>
            <a:off x="1981200" y="549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选题策划与编辑</a:t>
            </a:r>
            <a:endParaRPr lang="zh-CN" altLang="en-US" sz="2800" b="1" spc="15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-6350"/>
            <a:ext cx="2990281" cy="90000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461223" y="2792866"/>
            <a:ext cx="624189" cy="736484"/>
            <a:chOff x="2521038" y="2206761"/>
            <a:chExt cx="624189" cy="736484"/>
          </a:xfrm>
        </p:grpSpPr>
        <p:sp>
          <p:nvSpPr>
            <p:cNvPr id="21" name="任意多边形 20"/>
            <p:cNvSpPr/>
            <p:nvPr/>
          </p:nvSpPr>
          <p:spPr>
            <a:xfrm>
              <a:off x="2521038" y="2206761"/>
              <a:ext cx="624189" cy="736484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-1" fmla="*/ 761425 w 1506470"/>
                <a:gd name="connsiteY0-2" fmla="*/ 0 h 1359090"/>
                <a:gd name="connsiteX1-3" fmla="*/ 1506469 w 1506470"/>
                <a:gd name="connsiteY1-4" fmla="*/ 333523 h 1359090"/>
                <a:gd name="connsiteX2-5" fmla="*/ 1506469 w 1506470"/>
                <a:gd name="connsiteY2-6" fmla="*/ 1074028 h 1359090"/>
                <a:gd name="connsiteX3-7" fmla="*/ 753235 w 1506470"/>
                <a:gd name="connsiteY3-8" fmla="*/ 1359090 h 1359090"/>
                <a:gd name="connsiteX4-9" fmla="*/ 0 w 1506470"/>
                <a:gd name="connsiteY4-10" fmla="*/ 1074028 h 1359090"/>
                <a:gd name="connsiteX5-11" fmla="*/ 0 w 1506470"/>
                <a:gd name="connsiteY5-12" fmla="*/ 333523 h 1359090"/>
                <a:gd name="connsiteX6-13" fmla="*/ 761425 w 1506470"/>
                <a:gd name="connsiteY6-14" fmla="*/ 0 h 1359090"/>
                <a:gd name="connsiteX0-15" fmla="*/ 761425 w 1506469"/>
                <a:gd name="connsiteY0-16" fmla="*/ 0 h 1365148"/>
                <a:gd name="connsiteX1-17" fmla="*/ 1506469 w 1506469"/>
                <a:gd name="connsiteY1-18" fmla="*/ 333523 h 1365148"/>
                <a:gd name="connsiteX2-19" fmla="*/ 1506469 w 1506469"/>
                <a:gd name="connsiteY2-20" fmla="*/ 1074028 h 1365148"/>
                <a:gd name="connsiteX3-21" fmla="*/ 753235 w 1506469"/>
                <a:gd name="connsiteY3-22" fmla="*/ 1365148 h 1365148"/>
                <a:gd name="connsiteX4-23" fmla="*/ 0 w 1506469"/>
                <a:gd name="connsiteY4-24" fmla="*/ 1074028 h 1365148"/>
                <a:gd name="connsiteX5-25" fmla="*/ 0 w 1506469"/>
                <a:gd name="connsiteY5-26" fmla="*/ 333523 h 1365148"/>
                <a:gd name="connsiteX6-27" fmla="*/ 761425 w 1506469"/>
                <a:gd name="connsiteY6-28" fmla="*/ 0 h 13651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rgbClr val="1990A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2" rIns="272321" bIns="313011" numCol="1" spcCol="1270" anchor="ctr" anchorCtr="0">
              <a:noAutofit/>
            </a:bodyPr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800"/>
            </a:p>
          </p:txBody>
        </p:sp>
        <p:sp>
          <p:nvSpPr>
            <p:cNvPr id="7" name="矩形 6"/>
            <p:cNvSpPr/>
            <p:nvPr/>
          </p:nvSpPr>
          <p:spPr>
            <a:xfrm>
              <a:off x="2560749" y="2331282"/>
              <a:ext cx="542290" cy="52197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2800" b="1" dirty="0">
                  <a:solidFill>
                    <a:srgbClr val="1990AE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charset="0"/>
                </a:rPr>
                <a:t>01</a:t>
              </a:r>
              <a:endParaRPr lang="en-US" altLang="zh-CN" sz="2800" b="1" dirty="0">
                <a:solidFill>
                  <a:srgbClr val="1990A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charset="0"/>
              </a:endParaRPr>
            </a:p>
          </p:txBody>
        </p:sp>
      </p:grpSp>
      <p:sp>
        <p:nvSpPr>
          <p:cNvPr id="9" name="TextBox 7"/>
          <p:cNvSpPr txBox="1"/>
          <p:nvPr/>
        </p:nvSpPr>
        <p:spPr>
          <a:xfrm>
            <a:off x="534035" y="1734185"/>
            <a:ext cx="4196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algn="ctr">
              <a:lnSpc>
                <a:spcPct val="150000"/>
              </a:lnSpc>
            </a:pPr>
            <a:r>
              <a:rPr lang="zh-CN" sz="1600" dirty="0">
                <a:latin typeface="微软雅黑" panose="020B0503020204020204" charset="-122"/>
                <a:ea typeface="微软雅黑" panose="020B0503020204020204" charset="-122"/>
              </a:rPr>
              <a:t>常用的编辑器有以下几种：</a:t>
            </a:r>
            <a:endParaRPr 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2319020" y="2795270"/>
            <a:ext cx="251904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秀米：http://xiumi.us/#/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2319020" y="3194685"/>
            <a:ext cx="3027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lvl="1" algn="l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特点：简单易上手，花样种类多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462493" y="4487681"/>
            <a:ext cx="624189" cy="736484"/>
            <a:chOff x="2521038" y="2206761"/>
            <a:chExt cx="624189" cy="736484"/>
          </a:xfrm>
        </p:grpSpPr>
        <p:sp>
          <p:nvSpPr>
            <p:cNvPr id="17" name="任意多边形 16"/>
            <p:cNvSpPr/>
            <p:nvPr/>
          </p:nvSpPr>
          <p:spPr>
            <a:xfrm>
              <a:off x="2521038" y="2206761"/>
              <a:ext cx="624189" cy="736484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-1" fmla="*/ 761425 w 1506470"/>
                <a:gd name="connsiteY0-2" fmla="*/ 0 h 1359090"/>
                <a:gd name="connsiteX1-3" fmla="*/ 1506469 w 1506470"/>
                <a:gd name="connsiteY1-4" fmla="*/ 333523 h 1359090"/>
                <a:gd name="connsiteX2-5" fmla="*/ 1506469 w 1506470"/>
                <a:gd name="connsiteY2-6" fmla="*/ 1074028 h 1359090"/>
                <a:gd name="connsiteX3-7" fmla="*/ 753235 w 1506470"/>
                <a:gd name="connsiteY3-8" fmla="*/ 1359090 h 1359090"/>
                <a:gd name="connsiteX4-9" fmla="*/ 0 w 1506470"/>
                <a:gd name="connsiteY4-10" fmla="*/ 1074028 h 1359090"/>
                <a:gd name="connsiteX5-11" fmla="*/ 0 w 1506470"/>
                <a:gd name="connsiteY5-12" fmla="*/ 333523 h 1359090"/>
                <a:gd name="connsiteX6-13" fmla="*/ 761425 w 1506470"/>
                <a:gd name="connsiteY6-14" fmla="*/ 0 h 1359090"/>
                <a:gd name="connsiteX0-15" fmla="*/ 761425 w 1506469"/>
                <a:gd name="connsiteY0-16" fmla="*/ 0 h 1365148"/>
                <a:gd name="connsiteX1-17" fmla="*/ 1506469 w 1506469"/>
                <a:gd name="connsiteY1-18" fmla="*/ 333523 h 1365148"/>
                <a:gd name="connsiteX2-19" fmla="*/ 1506469 w 1506469"/>
                <a:gd name="connsiteY2-20" fmla="*/ 1074028 h 1365148"/>
                <a:gd name="connsiteX3-21" fmla="*/ 753235 w 1506469"/>
                <a:gd name="connsiteY3-22" fmla="*/ 1365148 h 1365148"/>
                <a:gd name="connsiteX4-23" fmla="*/ 0 w 1506469"/>
                <a:gd name="connsiteY4-24" fmla="*/ 1074028 h 1365148"/>
                <a:gd name="connsiteX5-25" fmla="*/ 0 w 1506469"/>
                <a:gd name="connsiteY5-26" fmla="*/ 333523 h 1365148"/>
                <a:gd name="connsiteX6-27" fmla="*/ 761425 w 1506469"/>
                <a:gd name="connsiteY6-28" fmla="*/ 0 h 13651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rgbClr val="1990A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2" rIns="272321" bIns="313011" numCol="1" spcCol="1270" anchor="ctr" anchorCtr="0">
              <a:noAutofit/>
            </a:bodyPr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8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2560749" y="2331282"/>
              <a:ext cx="542290" cy="52197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2800" b="1" dirty="0">
                  <a:solidFill>
                    <a:srgbClr val="1990AE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charset="0"/>
                </a:rPr>
                <a:t>02</a:t>
              </a:r>
              <a:endParaRPr lang="en-US" altLang="zh-CN" sz="2800" b="1" dirty="0">
                <a:solidFill>
                  <a:srgbClr val="1990A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charset="0"/>
              </a:endParaRPr>
            </a:p>
          </p:txBody>
        </p:sp>
      </p:grpSp>
      <p:sp>
        <p:nvSpPr>
          <p:cNvPr id="19" name="TextBox 7"/>
          <p:cNvSpPr txBox="1"/>
          <p:nvPr/>
        </p:nvSpPr>
        <p:spPr>
          <a:xfrm>
            <a:off x="2316480" y="4487545"/>
            <a:ext cx="3230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lvl="1" algn="l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i排版：http://www.ipaiban.com/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2316480" y="4886960"/>
            <a:ext cx="2824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lvl="1" algn="l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特点：动态样式多且形式新颖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611708" y="2792866"/>
            <a:ext cx="624189" cy="736484"/>
            <a:chOff x="2521038" y="2206761"/>
            <a:chExt cx="624189" cy="736484"/>
          </a:xfrm>
        </p:grpSpPr>
        <p:sp>
          <p:nvSpPr>
            <p:cNvPr id="29" name="任意多边形 28"/>
            <p:cNvSpPr/>
            <p:nvPr/>
          </p:nvSpPr>
          <p:spPr>
            <a:xfrm>
              <a:off x="2521038" y="2206761"/>
              <a:ext cx="624189" cy="736484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-1" fmla="*/ 761425 w 1506470"/>
                <a:gd name="connsiteY0-2" fmla="*/ 0 h 1359090"/>
                <a:gd name="connsiteX1-3" fmla="*/ 1506469 w 1506470"/>
                <a:gd name="connsiteY1-4" fmla="*/ 333523 h 1359090"/>
                <a:gd name="connsiteX2-5" fmla="*/ 1506469 w 1506470"/>
                <a:gd name="connsiteY2-6" fmla="*/ 1074028 h 1359090"/>
                <a:gd name="connsiteX3-7" fmla="*/ 753235 w 1506470"/>
                <a:gd name="connsiteY3-8" fmla="*/ 1359090 h 1359090"/>
                <a:gd name="connsiteX4-9" fmla="*/ 0 w 1506470"/>
                <a:gd name="connsiteY4-10" fmla="*/ 1074028 h 1359090"/>
                <a:gd name="connsiteX5-11" fmla="*/ 0 w 1506470"/>
                <a:gd name="connsiteY5-12" fmla="*/ 333523 h 1359090"/>
                <a:gd name="connsiteX6-13" fmla="*/ 761425 w 1506470"/>
                <a:gd name="connsiteY6-14" fmla="*/ 0 h 1359090"/>
                <a:gd name="connsiteX0-15" fmla="*/ 761425 w 1506469"/>
                <a:gd name="connsiteY0-16" fmla="*/ 0 h 1365148"/>
                <a:gd name="connsiteX1-17" fmla="*/ 1506469 w 1506469"/>
                <a:gd name="connsiteY1-18" fmla="*/ 333523 h 1365148"/>
                <a:gd name="connsiteX2-19" fmla="*/ 1506469 w 1506469"/>
                <a:gd name="connsiteY2-20" fmla="*/ 1074028 h 1365148"/>
                <a:gd name="connsiteX3-21" fmla="*/ 753235 w 1506469"/>
                <a:gd name="connsiteY3-22" fmla="*/ 1365148 h 1365148"/>
                <a:gd name="connsiteX4-23" fmla="*/ 0 w 1506469"/>
                <a:gd name="connsiteY4-24" fmla="*/ 1074028 h 1365148"/>
                <a:gd name="connsiteX5-25" fmla="*/ 0 w 1506469"/>
                <a:gd name="connsiteY5-26" fmla="*/ 333523 h 1365148"/>
                <a:gd name="connsiteX6-27" fmla="*/ 761425 w 1506469"/>
                <a:gd name="connsiteY6-28" fmla="*/ 0 h 13651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rgbClr val="1990A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2" rIns="272321" bIns="313011" numCol="1" spcCol="1270" anchor="ctr" anchorCtr="0">
              <a:noAutofit/>
            </a:bodyPr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8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2560749" y="2331282"/>
              <a:ext cx="542290" cy="52197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2800" b="1" dirty="0">
                  <a:solidFill>
                    <a:srgbClr val="1990AE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charset="0"/>
                </a:rPr>
                <a:t>03</a:t>
              </a:r>
              <a:endParaRPr lang="en-US" altLang="zh-CN" sz="2800" b="1" dirty="0">
                <a:solidFill>
                  <a:srgbClr val="1990A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charset="0"/>
              </a:endParaRPr>
            </a:p>
          </p:txBody>
        </p:sp>
      </p:grpSp>
      <p:sp>
        <p:nvSpPr>
          <p:cNvPr id="37" name="TextBox 7"/>
          <p:cNvSpPr txBox="1"/>
          <p:nvPr/>
        </p:nvSpPr>
        <p:spPr>
          <a:xfrm>
            <a:off x="7454900" y="2792730"/>
            <a:ext cx="397827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lvl="1" algn="l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135编辑器：http://www.135editor.com/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TextBox 7"/>
          <p:cNvSpPr txBox="1"/>
          <p:nvPr/>
        </p:nvSpPr>
        <p:spPr>
          <a:xfrm>
            <a:off x="7454900" y="3192145"/>
            <a:ext cx="3434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lvl="1" algn="l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特点：稀奇模板多，手机预览易变形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609168" y="4485141"/>
            <a:ext cx="624189" cy="736484"/>
            <a:chOff x="2521038" y="2206761"/>
            <a:chExt cx="624189" cy="736484"/>
          </a:xfrm>
        </p:grpSpPr>
        <p:sp>
          <p:nvSpPr>
            <p:cNvPr id="46" name="任意多边形 45"/>
            <p:cNvSpPr/>
            <p:nvPr/>
          </p:nvSpPr>
          <p:spPr>
            <a:xfrm>
              <a:off x="2521038" y="2206761"/>
              <a:ext cx="624189" cy="736484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-1" fmla="*/ 761425 w 1506470"/>
                <a:gd name="connsiteY0-2" fmla="*/ 0 h 1359090"/>
                <a:gd name="connsiteX1-3" fmla="*/ 1506469 w 1506470"/>
                <a:gd name="connsiteY1-4" fmla="*/ 333523 h 1359090"/>
                <a:gd name="connsiteX2-5" fmla="*/ 1506469 w 1506470"/>
                <a:gd name="connsiteY2-6" fmla="*/ 1074028 h 1359090"/>
                <a:gd name="connsiteX3-7" fmla="*/ 753235 w 1506470"/>
                <a:gd name="connsiteY3-8" fmla="*/ 1359090 h 1359090"/>
                <a:gd name="connsiteX4-9" fmla="*/ 0 w 1506470"/>
                <a:gd name="connsiteY4-10" fmla="*/ 1074028 h 1359090"/>
                <a:gd name="connsiteX5-11" fmla="*/ 0 w 1506470"/>
                <a:gd name="connsiteY5-12" fmla="*/ 333523 h 1359090"/>
                <a:gd name="connsiteX6-13" fmla="*/ 761425 w 1506470"/>
                <a:gd name="connsiteY6-14" fmla="*/ 0 h 1359090"/>
                <a:gd name="connsiteX0-15" fmla="*/ 761425 w 1506469"/>
                <a:gd name="connsiteY0-16" fmla="*/ 0 h 1365148"/>
                <a:gd name="connsiteX1-17" fmla="*/ 1506469 w 1506469"/>
                <a:gd name="connsiteY1-18" fmla="*/ 333523 h 1365148"/>
                <a:gd name="connsiteX2-19" fmla="*/ 1506469 w 1506469"/>
                <a:gd name="connsiteY2-20" fmla="*/ 1074028 h 1365148"/>
                <a:gd name="connsiteX3-21" fmla="*/ 753235 w 1506469"/>
                <a:gd name="connsiteY3-22" fmla="*/ 1365148 h 1365148"/>
                <a:gd name="connsiteX4-23" fmla="*/ 0 w 1506469"/>
                <a:gd name="connsiteY4-24" fmla="*/ 1074028 h 1365148"/>
                <a:gd name="connsiteX5-25" fmla="*/ 0 w 1506469"/>
                <a:gd name="connsiteY5-26" fmla="*/ 333523 h 1365148"/>
                <a:gd name="connsiteX6-27" fmla="*/ 761425 w 1506469"/>
                <a:gd name="connsiteY6-28" fmla="*/ 0 h 13651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rgbClr val="1990A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2" rIns="272321" bIns="313011" numCol="1" spcCol="1270" anchor="ctr" anchorCtr="0">
              <a:noAutofit/>
            </a:bodyPr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800"/>
            </a:p>
          </p:txBody>
        </p:sp>
        <p:sp>
          <p:nvSpPr>
            <p:cNvPr id="51" name="矩形 50"/>
            <p:cNvSpPr/>
            <p:nvPr/>
          </p:nvSpPr>
          <p:spPr>
            <a:xfrm>
              <a:off x="2560749" y="2331282"/>
              <a:ext cx="542290" cy="52197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2800" b="1" dirty="0">
                  <a:solidFill>
                    <a:srgbClr val="1990AE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charset="0"/>
                </a:rPr>
                <a:t>04</a:t>
              </a:r>
              <a:endParaRPr lang="en-US" altLang="zh-CN" sz="2800" b="1" dirty="0">
                <a:solidFill>
                  <a:srgbClr val="1990A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charset="0"/>
              </a:endParaRPr>
            </a:p>
          </p:txBody>
        </p:sp>
      </p:grpSp>
      <p:sp>
        <p:nvSpPr>
          <p:cNvPr id="52" name="TextBox 7"/>
          <p:cNvSpPr txBox="1"/>
          <p:nvPr/>
        </p:nvSpPr>
        <p:spPr>
          <a:xfrm>
            <a:off x="7452360" y="4485005"/>
            <a:ext cx="3738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lvl="1" algn="l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新榜编辑器：http://edit.newrank.cn/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TextBox 7"/>
          <p:cNvSpPr txBox="1"/>
          <p:nvPr/>
        </p:nvSpPr>
        <p:spPr>
          <a:xfrm>
            <a:off x="7452360" y="4884420"/>
            <a:ext cx="2824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lvl="1" algn="l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特点：好用、实用且功能强大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2316480" y="4487545"/>
            <a:ext cx="3230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lvl="1" algn="l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i排版：http://www.ipaiban.com/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7454900" y="2792730"/>
            <a:ext cx="397827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lvl="1" algn="l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135编辑器：http://www.135editor.com/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4900" y="3192145"/>
            <a:ext cx="3434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lvl="1" algn="l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特点：稀奇模板多，手机预览易变形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8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00"/>
                            </p:stCondLst>
                            <p:childTnLst>
                              <p:par>
                                <p:cTn id="5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3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8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300"/>
                            </p:stCondLst>
                            <p:childTnLst>
                              <p:par>
                                <p:cTn id="7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4" grpId="0"/>
      <p:bldP spid="3" grpId="0"/>
      <p:bldP spid="4" grpId="0"/>
      <p:bldP spid="8" grpId="0"/>
      <p:bldP spid="26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3"/>
          <p:cNvSpPr>
            <a:spLocks noGrp="1"/>
          </p:cNvSpPr>
          <p:nvPr/>
        </p:nvSpPr>
        <p:spPr>
          <a:xfrm>
            <a:off x="1981200" y="549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选题策划与编辑</a:t>
            </a:r>
            <a:endParaRPr lang="zh-CN" altLang="en-US" sz="2800" b="1" spc="15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-6350"/>
            <a:ext cx="2990281" cy="900007"/>
          </a:xfrm>
          <a:prstGeom prst="rect">
            <a:avLst/>
          </a:prstGeom>
        </p:spPr>
      </p:pic>
      <p:sp>
        <p:nvSpPr>
          <p:cNvPr id="9" name="TextBox 7"/>
          <p:cNvSpPr txBox="1"/>
          <p:nvPr/>
        </p:nvSpPr>
        <p:spPr>
          <a:xfrm>
            <a:off x="624205" y="1368425"/>
            <a:ext cx="4196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algn="ctr">
              <a:lnSpc>
                <a:spcPct val="150000"/>
              </a:lnSpc>
            </a:pPr>
            <a:r>
              <a:rPr lang="zh-CN" sz="1600" dirty="0">
                <a:latin typeface="微软雅黑" panose="020B0503020204020204" charset="-122"/>
                <a:ea typeface="微软雅黑" panose="020B0503020204020204" charset="-122"/>
              </a:rPr>
              <a:t>编辑步骤如下（以秀米为例）：</a:t>
            </a:r>
            <a:endParaRPr 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908050" y="2020570"/>
            <a:ext cx="2007870" cy="2198370"/>
            <a:chOff x="1430" y="3182"/>
            <a:chExt cx="3162" cy="3462"/>
          </a:xfrm>
        </p:grpSpPr>
        <p:pic>
          <p:nvPicPr>
            <p:cNvPr id="32" name="图片 32"/>
            <p:cNvPicPr>
              <a:picLocks noChangeAspect="1"/>
            </p:cNvPicPr>
            <p:nvPr/>
          </p:nvPicPr>
          <p:blipFill>
            <a:blip r:embed="rId2"/>
            <a:srcRect r="54319" b="35283"/>
            <a:stretch>
              <a:fillRect/>
            </a:stretch>
          </p:blipFill>
          <p:spPr>
            <a:xfrm>
              <a:off x="1430" y="3182"/>
              <a:ext cx="3152" cy="102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3" name="图片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0" y="4428"/>
              <a:ext cx="3152" cy="221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cxnSp>
        <p:nvCxnSpPr>
          <p:cNvPr id="4" name="直接连接符 3"/>
          <p:cNvCxnSpPr/>
          <p:nvPr/>
        </p:nvCxnSpPr>
        <p:spPr>
          <a:xfrm>
            <a:off x="902970" y="4627880"/>
            <a:ext cx="2024380" cy="0"/>
          </a:xfrm>
          <a:prstGeom prst="line">
            <a:avLst/>
          </a:prstGeom>
          <a:ln w="19050">
            <a:solidFill>
              <a:srgbClr val="199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664970" y="4377690"/>
            <a:ext cx="500380" cy="500380"/>
            <a:chOff x="2622" y="6894"/>
            <a:chExt cx="788" cy="788"/>
          </a:xfrm>
        </p:grpSpPr>
        <p:sp>
          <p:nvSpPr>
            <p:cNvPr id="184" name=" 184"/>
            <p:cNvSpPr/>
            <p:nvPr/>
          </p:nvSpPr>
          <p:spPr>
            <a:xfrm>
              <a:off x="2622" y="6894"/>
              <a:ext cx="788" cy="788"/>
            </a:xfrm>
            <a:prstGeom prst="ellipse">
              <a:avLst/>
            </a:prstGeom>
            <a:solidFill>
              <a:srgbClr val="01A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648" y="6974"/>
              <a:ext cx="73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01</a:t>
              </a:r>
              <a:endParaRPr lang="en-US" altLang="zh-CN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931545" y="5024755"/>
            <a:ext cx="196786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浏览器搜索秀米软件打开，点击注册按钮，进行注册。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04285" y="4625340"/>
            <a:ext cx="2024380" cy="0"/>
          </a:xfrm>
          <a:prstGeom prst="line">
            <a:avLst/>
          </a:prstGeom>
          <a:ln w="19050">
            <a:solidFill>
              <a:srgbClr val="199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4566285" y="4375150"/>
            <a:ext cx="500380" cy="500380"/>
            <a:chOff x="7191" y="6890"/>
            <a:chExt cx="788" cy="788"/>
          </a:xfrm>
        </p:grpSpPr>
        <p:sp>
          <p:nvSpPr>
            <p:cNvPr id="20" name=" 184"/>
            <p:cNvSpPr/>
            <p:nvPr/>
          </p:nvSpPr>
          <p:spPr>
            <a:xfrm>
              <a:off x="7191" y="6890"/>
              <a:ext cx="788" cy="788"/>
            </a:xfrm>
            <a:prstGeom prst="ellipse">
              <a:avLst/>
            </a:prstGeom>
            <a:solidFill>
              <a:srgbClr val="01A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217" y="6970"/>
              <a:ext cx="73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02</a:t>
              </a:r>
              <a:endParaRPr lang="en-US" altLang="zh-CN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848100" y="5024755"/>
            <a:ext cx="19805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点击“新建一个图文”选项，新建图文。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5" name="图片 35"/>
          <p:cNvPicPr>
            <a:picLocks noChangeAspect="1"/>
          </p:cNvPicPr>
          <p:nvPr/>
        </p:nvPicPr>
        <p:blipFill>
          <a:blip r:embed="rId4"/>
          <a:srcRect r="71286"/>
          <a:stretch>
            <a:fillRect/>
          </a:stretch>
        </p:blipFill>
        <p:spPr>
          <a:xfrm>
            <a:off x="3804920" y="2020570"/>
            <a:ext cx="2023110" cy="2199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7" name="直接连接符 26"/>
          <p:cNvCxnSpPr/>
          <p:nvPr/>
        </p:nvCxnSpPr>
        <p:spPr>
          <a:xfrm>
            <a:off x="6503035" y="4625340"/>
            <a:ext cx="2024380" cy="0"/>
          </a:xfrm>
          <a:prstGeom prst="line">
            <a:avLst/>
          </a:prstGeom>
          <a:ln w="19050">
            <a:solidFill>
              <a:srgbClr val="199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7265035" y="4375150"/>
            <a:ext cx="500380" cy="500380"/>
            <a:chOff x="11441" y="6890"/>
            <a:chExt cx="788" cy="788"/>
          </a:xfrm>
        </p:grpSpPr>
        <p:sp>
          <p:nvSpPr>
            <p:cNvPr id="30" name=" 184"/>
            <p:cNvSpPr/>
            <p:nvPr/>
          </p:nvSpPr>
          <p:spPr>
            <a:xfrm>
              <a:off x="11441" y="6890"/>
              <a:ext cx="788" cy="788"/>
            </a:xfrm>
            <a:prstGeom prst="ellipse">
              <a:avLst/>
            </a:prstGeom>
            <a:solidFill>
              <a:srgbClr val="01A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1467" y="6970"/>
              <a:ext cx="73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03</a:t>
              </a:r>
              <a:endParaRPr lang="en-US" altLang="zh-CN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6431915" y="5024755"/>
            <a:ext cx="216789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进入到图文排版编辑界面，查看导航栏。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进行图文排版时，主要用到的是系统模板和我的图库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9501505" y="4622800"/>
            <a:ext cx="2024380" cy="0"/>
          </a:xfrm>
          <a:prstGeom prst="line">
            <a:avLst/>
          </a:prstGeom>
          <a:ln w="19050">
            <a:solidFill>
              <a:srgbClr val="199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0263505" y="4372610"/>
            <a:ext cx="500380" cy="500380"/>
            <a:chOff x="16163" y="6886"/>
            <a:chExt cx="788" cy="788"/>
          </a:xfrm>
        </p:grpSpPr>
        <p:sp>
          <p:nvSpPr>
            <p:cNvPr id="40" name=" 184"/>
            <p:cNvSpPr/>
            <p:nvPr/>
          </p:nvSpPr>
          <p:spPr>
            <a:xfrm>
              <a:off x="16163" y="6886"/>
              <a:ext cx="788" cy="788"/>
            </a:xfrm>
            <a:prstGeom prst="ellipse">
              <a:avLst/>
            </a:prstGeom>
            <a:solidFill>
              <a:srgbClr val="01A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6189" y="6966"/>
              <a:ext cx="73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04</a:t>
              </a:r>
              <a:endParaRPr lang="en-US" altLang="zh-CN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9501505" y="5024755"/>
            <a:ext cx="2135505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</a:rPr>
              <a:t>在页面右侧图文编辑框中进行内容编辑。依次添加标题、摘要、封面图片，添加时，点击相应位置即可。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3" name="图片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035" y="2019300"/>
            <a:ext cx="2195830" cy="2197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40" name="图片 6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4830" y="2019935"/>
            <a:ext cx="2157730" cy="21964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8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00"/>
                            </p:stCondLst>
                            <p:childTnLst>
                              <p:par>
                                <p:cTn id="5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80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3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800"/>
                            </p:stCondLst>
                            <p:childTnLst>
                              <p:par>
                                <p:cTn id="7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8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300"/>
                            </p:stCondLst>
                            <p:childTnLst>
                              <p:par>
                                <p:cTn id="8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8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23" grpId="0"/>
      <p:bldP spid="38" grpId="0"/>
      <p:bldP spid="42" grpId="0"/>
    </p:bldLst>
  </p:timing>
</p:sld>
</file>

<file path=ppt/tags/tag1.xml><?xml version="1.0" encoding="utf-8"?>
<p:tagLst xmlns:p="http://schemas.openxmlformats.org/presentationml/2006/main">
  <p:tag name="KSO_WM_TEMPLATE_CATEGORY" val="diagram"/>
  <p:tag name="KSO_WM_TEMPLATE_INDEX" val="20177688"/>
  <p:tag name="KSO_WM_UNIT_TYPE" val="r_i"/>
  <p:tag name="KSO_WM_UNIT_INDEX" val="1_1"/>
  <p:tag name="KSO_WM_UNIT_ID" val="diagram20177688_1*r_i*1_1"/>
  <p:tag name="KSO_WM_UNIT_LAYERLEVEL" val="1_1"/>
  <p:tag name="KSO_WM_BEAUTIFY_FLAG" val="#wm#"/>
  <p:tag name="KSO_WM_TAG_VERSION" val="1.0"/>
  <p:tag name="KSO_WM_DIAGRAM_GROUP_CODE" val="r1-1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TEMPLATE_CATEGORY" val="diagram"/>
  <p:tag name="KSO_WM_TEMPLATE_INDEX" val="20177688"/>
  <p:tag name="KSO_WM_UNIT_TYPE" val="r_i"/>
  <p:tag name="KSO_WM_UNIT_INDEX" val="1_2"/>
  <p:tag name="KSO_WM_UNIT_ID" val="diagram20177688_1*r_i*1_2"/>
  <p:tag name="KSO_WM_UNIT_LAYERLEVEL" val="1_1"/>
  <p:tag name="KSO_WM_BEAUTIFY_FLAG" val="#wm#"/>
  <p:tag name="KSO_WM_TAG_VERSION" val="1.0"/>
  <p:tag name="KSO_WM_DIAGRAM_GROUP_CODE" val="r1-1"/>
  <p:tag name="KSO_WM_UNIT_DIAGRAM_CONTRAST_TITLE_CNT" val="2"/>
  <p:tag name="KSO_WM_UNIT_DIAGRAM_DIMENSION_TITLE_CNT" val="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TEMPLATE_CATEGORY" val="diagram"/>
  <p:tag name="KSO_WM_TEMPLATE_INDEX" val="20177688"/>
  <p:tag name="KSO_WM_UNIT_TYPE" val="r_i"/>
  <p:tag name="KSO_WM_UNIT_INDEX" val="1_3"/>
  <p:tag name="KSO_WM_UNIT_ID" val="diagram20177688_1*r_i*1_3"/>
  <p:tag name="KSO_WM_UNIT_LAYERLEVEL" val="1_1"/>
  <p:tag name="KSO_WM_BEAUTIFY_FLAG" val="#wm#"/>
  <p:tag name="KSO_WM_TAG_VERSION" val="1.0"/>
  <p:tag name="KSO_WM_DIAGRAM_GROUP_CODE" val="r1-1"/>
  <p:tag name="KSO_WM_UNIT_DIAGRAM_CONTRAST_TITLE_CNT" val="2"/>
  <p:tag name="KSO_WM_UNIT_DIAGRAM_DIMENSION_TITLE_CNT" val="1"/>
  <p:tag name="KSO_WM_UNIT_LINE_FORE_SCHEMECOLOR_INDEX" val="7"/>
  <p:tag name="KSO_WM_UNIT_LINE_FILL_TYPE" val="2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KSO_WM_TEMPLATE_CATEGORY" val="diagram"/>
  <p:tag name="KSO_WM_TEMPLATE_INDEX" val="20177688"/>
  <p:tag name="KSO_WM_UNIT_TYPE" val="r_i"/>
  <p:tag name="KSO_WM_UNIT_INDEX" val="1_4"/>
  <p:tag name="KSO_WM_UNIT_ID" val="diagram20177688_1*r_i*1_4"/>
  <p:tag name="KSO_WM_UNIT_LAYERLEVEL" val="1_1"/>
  <p:tag name="KSO_WM_BEAUTIFY_FLAG" val="#wm#"/>
  <p:tag name="KSO_WM_TAG_VERSION" val="1.0"/>
  <p:tag name="KSO_WM_DIAGRAM_GROUP_CODE" val="r1-1"/>
  <p:tag name="KSO_WM_UNIT_DIAGRAM_CONTRAST_TITLE_CNT" val="2"/>
  <p:tag name="KSO_WM_UNIT_DIAGRAM_DIMENSION_TITLE_CNT" val="1"/>
  <p:tag name="KSO_WM_UNIT_LINE_FORE_SCHEMECOLOR_INDEX" val="7"/>
  <p:tag name="KSO_WM_UNIT_LINE_FILL_TYPE" val="2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TEMPLATE_CATEGORY" val="diagram"/>
  <p:tag name="KSO_WM_TEMPLATE_INDEX" val="20177688"/>
  <p:tag name="KSO_WM_UNIT_TYPE" val="r_i"/>
  <p:tag name="KSO_WM_UNIT_INDEX" val="1_5"/>
  <p:tag name="KSO_WM_UNIT_ID" val="diagram20177688_1*r_i*1_5"/>
  <p:tag name="KSO_WM_UNIT_LAYERLEVEL" val="1_1"/>
  <p:tag name="KSO_WM_BEAUTIFY_FLAG" val="#wm#"/>
  <p:tag name="KSO_WM_TAG_VERSION" val="1.0"/>
  <p:tag name="KSO_WM_DIAGRAM_GROUP_CODE" val="r1-1"/>
  <p:tag name="KSO_WM_UNIT_DIAGRAM_CONTRAST_TITLE_CNT" val="2"/>
  <p:tag name="KSO_WM_UNIT_DIAGRAM_DIMENSION_TITLE_CNT" val="1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KSO_WM_TEMPLATE_CATEGORY" val="diagram"/>
  <p:tag name="KSO_WM_TEMPLATE_INDEX" val="20177688"/>
  <p:tag name="KSO_WM_UNIT_TYPE" val="r_v"/>
  <p:tag name="KSO_WM_UNIT_INDEX" val="1_2"/>
  <p:tag name="KSO_WM_UNIT_ID" val="diagram20177688_1*r_v*1_2"/>
  <p:tag name="KSO_WM_UNIT_LAYERLEVEL" val="1_1"/>
  <p:tag name="KSO_WM_UNIT_DIAGRAM_CONTRAST_TITLE_CNT" val="2"/>
  <p:tag name="KSO_WM_UNIT_DIAGRAM_DIMENSION_TITLE_CNT" val="1"/>
  <p:tag name="KSO_WM_UNIT_VALUE" val="4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r1-1"/>
  <p:tag name="KSO_WM_UNIT_PRESET_TEXT" val="Vestibulum ante ipsum primis in faucibus orci luctus et ultrices posuere cubilia Curae"/>
  <p:tag name="KSO_WM_UNIT_TEXT_FILL_FORE_SCHEMECOLOR_INDEX" val="1"/>
  <p:tag name="KSO_WM_UNIT_TEXT_FILL_TYPE" val="1"/>
</p:tagLst>
</file>

<file path=ppt/tags/tag7.xml><?xml version="1.0" encoding="utf-8"?>
<p:tagLst xmlns:p="http://schemas.openxmlformats.org/presentationml/2006/main">
  <p:tag name="KSO_WM_TEMPLATE_CATEGORY" val="diagram"/>
  <p:tag name="KSO_WM_TEMPLATE_INDEX" val="20177688"/>
  <p:tag name="KSO_WM_UNIT_TYPE" val="r_i"/>
  <p:tag name="KSO_WM_UNIT_INDEX" val="1_6"/>
  <p:tag name="KSO_WM_UNIT_ID" val="diagram20177688_1*r_i*1_6"/>
  <p:tag name="KSO_WM_UNIT_LAYERLEVEL" val="1_1"/>
  <p:tag name="KSO_WM_BEAUTIFY_FLAG" val="#wm#"/>
  <p:tag name="KSO_WM_TAG_VERSION" val="1.0"/>
  <p:tag name="KSO_WM_DIAGRAM_GROUP_CODE" val="r1-1"/>
  <p:tag name="KSO_WM_UNIT_DIAGRAM_CONTRAST_TITLE_CNT" val="2"/>
  <p:tag name="KSO_WM_UNIT_DIAGRAM_DIMENSION_TITLE_CNT" val="1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KSO_WM_TEMPLATE_CATEGORY" val="diagram"/>
  <p:tag name="KSO_WM_TEMPLATE_INDEX" val="20177688"/>
  <p:tag name="KSO_WM_UNIT_TYPE" val="r_v"/>
  <p:tag name="KSO_WM_UNIT_INDEX" val="1_1"/>
  <p:tag name="KSO_WM_UNIT_ID" val="diagram20177688_1*r_v*1_1"/>
  <p:tag name="KSO_WM_UNIT_LAYERLEVEL" val="1_1"/>
  <p:tag name="KSO_WM_UNIT_DIAGRAM_CONTRAST_TITLE_CNT" val="2"/>
  <p:tag name="KSO_WM_UNIT_DIAGRAM_DIMENSION_TITLE_CNT" val="1"/>
  <p:tag name="KSO_WM_UNIT_VALUE" val="4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r1-1"/>
  <p:tag name="KSO_WM_UNIT_PRESET_TEXT" val="Vestibulum ante ipsum primis in faucibus orci luctus et ultrices posuere cubilia Curae"/>
  <p:tag name="KSO_WM_UNIT_TEXT_FILL_FORE_SCHEMECOLOR_INDEX" val="1"/>
  <p:tag name="KSO_WM_UNIT_TEXT_FILL_TYPE" val="1"/>
</p:tagLst>
</file>

<file path=ppt/tags/tag9.xml><?xml version="1.0" encoding="utf-8"?>
<p:tagLst xmlns:p="http://schemas.openxmlformats.org/presentationml/2006/main">
  <p:tag name="KSO_WM_TEMPLATE_CATEGORY" val="diagram"/>
  <p:tag name="KSO_WM_TEMPLATE_INDEX" val="20177688"/>
  <p:tag name="KSO_WM_UNIT_TYPE" val="r_u"/>
  <p:tag name="KSO_WM_UNIT_INDEX" val="1_1"/>
  <p:tag name="KSO_WM_UNIT_ID" val="diagram20177688_1*r_u*1_1"/>
  <p:tag name="KSO_WM_UNIT_LAYERLEVEL" val="1_1"/>
  <p:tag name="KSO_WM_UNIT_DIAGRAM_CONTRAST_TITLE_CNT" val="2"/>
  <p:tag name="KSO_WM_UNIT_DIAGRAM_DIMENSION_TITLE_CNT" val="1"/>
  <p:tag name="KSO_WM_UNIT_VALUE" val="1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r1-1"/>
  <p:tag name="KSO_WM_UNIT_PRESET_TEXT" val="LEOPARD TITLE"/>
  <p:tag name="KSO_WM_UNIT_TEXT_FILL_FORE_SCHEMECOLOR_INDEX" val="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1523</Words>
  <Application>WPS 演示</Application>
  <PresentationFormat>宽屏</PresentationFormat>
  <Paragraphs>194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Calibri Light</vt:lpstr>
      <vt:lpstr>Corbel</vt:lpstr>
      <vt:lpstr>Office 主题</vt:lpstr>
      <vt:lpstr>微信公众号运营</vt:lpstr>
      <vt:lpstr>目 录 contents </vt:lpstr>
      <vt:lpstr>PowerPoint 演示文稿</vt:lpstr>
      <vt:lpstr>PowerPoint 演示文稿</vt:lpstr>
      <vt:lpstr>账号选择 </vt:lpstr>
      <vt:lpstr>找准定位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 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MK</cp:lastModifiedBy>
  <cp:revision>16</cp:revision>
  <dcterms:created xsi:type="dcterms:W3CDTF">2018-04-13T07:24:00Z</dcterms:created>
  <dcterms:modified xsi:type="dcterms:W3CDTF">2018-05-03T07:55:53Z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