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306" r:id="rId8"/>
    <p:sldId id="261" r:id="rId9"/>
    <p:sldId id="282" r:id="rId10"/>
    <p:sldId id="262" r:id="rId11"/>
    <p:sldId id="263" r:id="rId12"/>
    <p:sldId id="300" r:id="rId13"/>
    <p:sldId id="264" r:id="rId14"/>
    <p:sldId id="301" r:id="rId15"/>
    <p:sldId id="267" r:id="rId16"/>
    <p:sldId id="265" r:id="rId17"/>
    <p:sldId id="266" r:id="rId1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990AE"/>
    <a:srgbClr val="01A49F"/>
    <a:srgbClr val="B2D234"/>
    <a:srgbClr val="FFD34C"/>
    <a:srgbClr val="5F5CA3"/>
    <a:srgbClr val="4375AB"/>
    <a:srgbClr val="4376AB"/>
    <a:srgbClr val="438086"/>
    <a:srgbClr val="53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1.jpeg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椭圆 4"/>
          <p:cNvSpPr/>
          <p:nvPr/>
        </p:nvSpPr>
        <p:spPr>
          <a:xfrm>
            <a:off x="2923540" y="2839720"/>
            <a:ext cx="1477645" cy="1477645"/>
          </a:xfrm>
          <a:prstGeom prst="ellipse">
            <a:avLst/>
          </a:prstGeom>
          <a:solidFill>
            <a:srgbClr val="437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806055" y="2825750"/>
            <a:ext cx="1477645" cy="147764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109085" y="1456055"/>
            <a:ext cx="3973195" cy="3945890"/>
          </a:xfrm>
          <a:prstGeom prst="ellipse">
            <a:avLst/>
          </a:prstGeom>
          <a:solidFill>
            <a:srgbClr val="01A49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248150" y="1593850"/>
            <a:ext cx="3700780" cy="36766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9773920" y="3098800"/>
            <a:ext cx="1015365" cy="1015365"/>
          </a:xfrm>
          <a:prstGeom prst="ellipse">
            <a:avLst/>
          </a:prstGeom>
          <a:solidFill>
            <a:srgbClr val="775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538605" y="3085465"/>
            <a:ext cx="1015365" cy="1015365"/>
          </a:xfrm>
          <a:prstGeom prst="ellipse">
            <a:avLst/>
          </a:prstGeom>
          <a:solidFill>
            <a:srgbClr val="199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4248150" y="2072005"/>
            <a:ext cx="3701415" cy="2423160"/>
          </a:xfrm>
        </p:spPr>
        <p:txBody>
          <a:bodyPr>
            <a:noAutofit/>
          </a:bodyPr>
          <a:p>
            <a:pPr fontAlgn="auto">
              <a:lnSpc>
                <a:spcPct val="100000"/>
              </a:lnSpc>
            </a:pPr>
            <a:r>
              <a:rPr b="1" dirty="0" smtClean="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二维码</a:t>
            </a:r>
            <a:br>
              <a:rPr b="1" dirty="0" smtClean="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</a:br>
            <a:r>
              <a:rPr b="1" dirty="0" smtClean="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营销</a:t>
            </a:r>
            <a:endParaRPr b="1" dirty="0" smtClean="0">
              <a:solidFill>
                <a:schemeClr val="bg1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5" grpId="0" animBg="1"/>
      <p:bldP spid="10" grpId="0" animBg="1"/>
      <p:bldP spid="7" grpId="0"/>
      <p:bldP spid="6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标题 3"/>
          <p:cNvSpPr>
            <a:spLocks noGrp="1"/>
          </p:cNvSpPr>
          <p:nvPr/>
        </p:nvSpPr>
        <p:spPr>
          <a:xfrm>
            <a:off x="1981200" y="53850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前期策划</a:t>
            </a:r>
            <a:endParaRPr lang="zh-CN" altLang="en-US" sz="2800" b="1" spc="150" dirty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434715" y="1830705"/>
            <a:ext cx="6932930" cy="1333500"/>
            <a:chOff x="5409" y="2883"/>
            <a:chExt cx="10918" cy="2100"/>
          </a:xfrm>
        </p:grpSpPr>
        <p:sp>
          <p:nvSpPr>
            <p:cNvPr id="45" name="矩形 3"/>
            <p:cNvSpPr/>
            <p:nvPr/>
          </p:nvSpPr>
          <p:spPr>
            <a:xfrm>
              <a:off x="5409" y="2883"/>
              <a:ext cx="10919" cy="2100"/>
            </a:xfrm>
            <a:custGeom>
              <a:avLst/>
              <a:gdLst/>
              <a:ahLst/>
              <a:cxnLst/>
              <a:rect l="l" t="t" r="r" b="b"/>
              <a:pathLst>
                <a:path w="6025861" h="1158747">
                  <a:moveTo>
                    <a:pt x="575194" y="0"/>
                  </a:moveTo>
                  <a:lnTo>
                    <a:pt x="1992514" y="0"/>
                  </a:lnTo>
                  <a:lnTo>
                    <a:pt x="4154179" y="0"/>
                  </a:lnTo>
                  <a:lnTo>
                    <a:pt x="5571499" y="0"/>
                  </a:lnTo>
                  <a:lnTo>
                    <a:pt x="5571499" y="474"/>
                  </a:lnTo>
                  <a:lnTo>
                    <a:pt x="5639364" y="474"/>
                  </a:lnTo>
                  <a:cubicBezTo>
                    <a:pt x="5661410" y="0"/>
                    <a:pt x="5683924" y="5211"/>
                    <a:pt x="5704562" y="17528"/>
                  </a:cubicBezTo>
                  <a:cubicBezTo>
                    <a:pt x="5723793" y="28424"/>
                    <a:pt x="5739272" y="44057"/>
                    <a:pt x="5749591" y="62533"/>
                  </a:cubicBezTo>
                  <a:lnTo>
                    <a:pt x="6008038" y="514473"/>
                  </a:lnTo>
                  <a:cubicBezTo>
                    <a:pt x="6019294" y="533422"/>
                    <a:pt x="6025861" y="555687"/>
                    <a:pt x="6025861" y="579374"/>
                  </a:cubicBezTo>
                  <a:cubicBezTo>
                    <a:pt x="6025861" y="603534"/>
                    <a:pt x="6019294" y="625799"/>
                    <a:pt x="6007568" y="644749"/>
                  </a:cubicBezTo>
                  <a:lnTo>
                    <a:pt x="5749591" y="1096688"/>
                  </a:lnTo>
                  <a:cubicBezTo>
                    <a:pt x="5738803" y="1114690"/>
                    <a:pt x="5723793" y="1130324"/>
                    <a:pt x="5704562" y="1141693"/>
                  </a:cubicBezTo>
                  <a:cubicBezTo>
                    <a:pt x="5684393" y="1153536"/>
                    <a:pt x="5662348" y="1158747"/>
                    <a:pt x="5640302" y="1158273"/>
                  </a:cubicBezTo>
                  <a:lnTo>
                    <a:pt x="5571499" y="1158273"/>
                  </a:lnTo>
                  <a:lnTo>
                    <a:pt x="5571499" y="1158747"/>
                  </a:lnTo>
                  <a:lnTo>
                    <a:pt x="4154179" y="1158747"/>
                  </a:lnTo>
                  <a:lnTo>
                    <a:pt x="1992514" y="1158747"/>
                  </a:lnTo>
                  <a:lnTo>
                    <a:pt x="575194" y="1158747"/>
                  </a:lnTo>
                  <a:lnTo>
                    <a:pt x="575194" y="1158273"/>
                  </a:lnTo>
                  <a:lnTo>
                    <a:pt x="382745" y="1158273"/>
                  </a:lnTo>
                  <a:cubicBezTo>
                    <a:pt x="362107" y="1158273"/>
                    <a:pt x="340530" y="1153062"/>
                    <a:pt x="321299" y="1141693"/>
                  </a:cubicBezTo>
                  <a:cubicBezTo>
                    <a:pt x="302069" y="1130324"/>
                    <a:pt x="286590" y="1114690"/>
                    <a:pt x="276270" y="1096215"/>
                  </a:cubicBezTo>
                  <a:lnTo>
                    <a:pt x="16886" y="642380"/>
                  </a:lnTo>
                  <a:cubicBezTo>
                    <a:pt x="6098" y="623904"/>
                    <a:pt x="0" y="602587"/>
                    <a:pt x="0" y="579374"/>
                  </a:cubicBezTo>
                  <a:cubicBezTo>
                    <a:pt x="0" y="556161"/>
                    <a:pt x="6098" y="534843"/>
                    <a:pt x="16886" y="515894"/>
                  </a:cubicBezTo>
                  <a:lnTo>
                    <a:pt x="275332" y="63954"/>
                  </a:lnTo>
                  <a:cubicBezTo>
                    <a:pt x="286120" y="45478"/>
                    <a:pt x="301599" y="28898"/>
                    <a:pt x="321299" y="17528"/>
                  </a:cubicBezTo>
                  <a:cubicBezTo>
                    <a:pt x="339592" y="6633"/>
                    <a:pt x="359762" y="948"/>
                    <a:pt x="379930" y="474"/>
                  </a:cubicBezTo>
                  <a:lnTo>
                    <a:pt x="575194" y="474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0E647C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607" y="3735"/>
              <a:ext cx="8951" cy="9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 fontAlgn="base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5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进行营销前要明确营销目的，明确营销目的后可以确定适合的二维码内容，二维码存储的内容可分为文本、网址、名片、文件、图片、音频视频等。</a:t>
              </a:r>
              <a:endParaRPr sz="15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6473" y="3046"/>
              <a:ext cx="6511" cy="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600" b="1">
                  <a:latin typeface="微软雅黑" panose="020B0503020204020204" charset="-122"/>
                  <a:ea typeface="微软雅黑" panose="020B0503020204020204" charset="-122"/>
                </a:rPr>
                <a:t>营销目的及二维码内容的确定</a:t>
              </a:r>
              <a:endParaRPr lang="zh-CN" altLang="en-US" sz="160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065395" y="3364865"/>
            <a:ext cx="5302250" cy="1333500"/>
            <a:chOff x="7977" y="5299"/>
            <a:chExt cx="8350" cy="2100"/>
          </a:xfrm>
        </p:grpSpPr>
        <p:sp>
          <p:nvSpPr>
            <p:cNvPr id="48" name="矩形 3"/>
            <p:cNvSpPr/>
            <p:nvPr/>
          </p:nvSpPr>
          <p:spPr>
            <a:xfrm>
              <a:off x="7977" y="5299"/>
              <a:ext cx="8351" cy="2100"/>
            </a:xfrm>
            <a:custGeom>
              <a:avLst/>
              <a:gdLst/>
              <a:ahLst/>
              <a:cxnLst/>
              <a:rect l="l" t="t" r="r" b="b"/>
              <a:pathLst>
                <a:path w="5192450" h="1305562">
                  <a:moveTo>
                    <a:pt x="648072" y="0"/>
                  </a:moveTo>
                  <a:lnTo>
                    <a:pt x="4680520" y="0"/>
                  </a:lnTo>
                  <a:lnTo>
                    <a:pt x="4680520" y="534"/>
                  </a:lnTo>
                  <a:lnTo>
                    <a:pt x="4756983" y="534"/>
                  </a:lnTo>
                  <a:cubicBezTo>
                    <a:pt x="4781822" y="0"/>
                    <a:pt x="4807189" y="5871"/>
                    <a:pt x="4830442" y="19749"/>
                  </a:cubicBezTo>
                  <a:cubicBezTo>
                    <a:pt x="4852109" y="32025"/>
                    <a:pt x="4869549" y="49639"/>
                    <a:pt x="4881176" y="70456"/>
                  </a:cubicBezTo>
                  <a:lnTo>
                    <a:pt x="5172368" y="579657"/>
                  </a:lnTo>
                  <a:cubicBezTo>
                    <a:pt x="5185051" y="601007"/>
                    <a:pt x="5192450" y="626093"/>
                    <a:pt x="5192450" y="652781"/>
                  </a:cubicBezTo>
                  <a:cubicBezTo>
                    <a:pt x="5192450" y="680003"/>
                    <a:pt x="5185051" y="705089"/>
                    <a:pt x="5171839" y="726439"/>
                  </a:cubicBezTo>
                  <a:lnTo>
                    <a:pt x="4881176" y="1235640"/>
                  </a:lnTo>
                  <a:cubicBezTo>
                    <a:pt x="4869021" y="1255923"/>
                    <a:pt x="4852109" y="1273537"/>
                    <a:pt x="4830442" y="1286347"/>
                  </a:cubicBezTo>
                  <a:cubicBezTo>
                    <a:pt x="4807717" y="1299691"/>
                    <a:pt x="4782879" y="1305562"/>
                    <a:pt x="4758040" y="1305028"/>
                  </a:cubicBezTo>
                  <a:lnTo>
                    <a:pt x="4680520" y="1305028"/>
                  </a:lnTo>
                  <a:lnTo>
                    <a:pt x="4680520" y="1305562"/>
                  </a:lnTo>
                  <a:lnTo>
                    <a:pt x="648072" y="1305562"/>
                  </a:lnTo>
                  <a:lnTo>
                    <a:pt x="648072" y="1305028"/>
                  </a:lnTo>
                  <a:lnTo>
                    <a:pt x="431239" y="1305028"/>
                  </a:lnTo>
                  <a:cubicBezTo>
                    <a:pt x="407986" y="1305028"/>
                    <a:pt x="383676" y="1299157"/>
                    <a:pt x="362008" y="1286347"/>
                  </a:cubicBezTo>
                  <a:cubicBezTo>
                    <a:pt x="340341" y="1273537"/>
                    <a:pt x="322901" y="1255923"/>
                    <a:pt x="311274" y="1235107"/>
                  </a:cubicBezTo>
                  <a:lnTo>
                    <a:pt x="19025" y="723770"/>
                  </a:lnTo>
                  <a:cubicBezTo>
                    <a:pt x="6870" y="702954"/>
                    <a:pt x="0" y="678935"/>
                    <a:pt x="0" y="652781"/>
                  </a:cubicBezTo>
                  <a:cubicBezTo>
                    <a:pt x="0" y="626627"/>
                    <a:pt x="6870" y="602608"/>
                    <a:pt x="19025" y="581258"/>
                  </a:cubicBezTo>
                  <a:lnTo>
                    <a:pt x="310217" y="72057"/>
                  </a:lnTo>
                  <a:cubicBezTo>
                    <a:pt x="322372" y="51240"/>
                    <a:pt x="339812" y="32559"/>
                    <a:pt x="362008" y="19749"/>
                  </a:cubicBezTo>
                  <a:cubicBezTo>
                    <a:pt x="382619" y="7473"/>
                    <a:pt x="405344" y="1068"/>
                    <a:pt x="428068" y="534"/>
                  </a:cubicBezTo>
                  <a:lnTo>
                    <a:pt x="648072" y="534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2DB2A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" name="TextBox 60"/>
            <p:cNvSpPr txBox="1"/>
            <p:nvPr/>
          </p:nvSpPr>
          <p:spPr>
            <a:xfrm>
              <a:off x="8608" y="6257"/>
              <a:ext cx="7157" cy="6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just" fontAlgn="base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5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根据自身需要选择黑白或者彩色的二维码，确定二维码的尺寸、中心图片和引导话术。</a:t>
              </a:r>
              <a:endParaRPr sz="15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474" y="5548"/>
              <a:ext cx="6511" cy="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600" b="1">
                  <a:latin typeface="微软雅黑" panose="020B0503020204020204" charset="-122"/>
                  <a:ea typeface="微软雅黑" panose="020B0503020204020204" charset="-122"/>
                </a:rPr>
                <a:t>二维码视觉展示</a:t>
              </a:r>
              <a:endParaRPr lang="zh-CN" altLang="en-US" sz="160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434715" y="4899025"/>
            <a:ext cx="6932930" cy="1333500"/>
            <a:chOff x="5409" y="7715"/>
            <a:chExt cx="10918" cy="2100"/>
          </a:xfrm>
        </p:grpSpPr>
        <p:sp>
          <p:nvSpPr>
            <p:cNvPr id="49" name="矩形 3"/>
            <p:cNvSpPr/>
            <p:nvPr/>
          </p:nvSpPr>
          <p:spPr>
            <a:xfrm>
              <a:off x="5409" y="7715"/>
              <a:ext cx="10919" cy="2100"/>
            </a:xfrm>
            <a:custGeom>
              <a:avLst/>
              <a:gdLst/>
              <a:ahLst/>
              <a:cxnLst/>
              <a:rect l="l" t="t" r="r" b="b"/>
              <a:pathLst>
                <a:path w="6025861" h="1158747">
                  <a:moveTo>
                    <a:pt x="575194" y="0"/>
                  </a:moveTo>
                  <a:lnTo>
                    <a:pt x="1992514" y="0"/>
                  </a:lnTo>
                  <a:lnTo>
                    <a:pt x="4154179" y="0"/>
                  </a:lnTo>
                  <a:lnTo>
                    <a:pt x="5571499" y="0"/>
                  </a:lnTo>
                  <a:lnTo>
                    <a:pt x="5571499" y="474"/>
                  </a:lnTo>
                  <a:lnTo>
                    <a:pt x="5639364" y="474"/>
                  </a:lnTo>
                  <a:cubicBezTo>
                    <a:pt x="5661410" y="0"/>
                    <a:pt x="5683924" y="5211"/>
                    <a:pt x="5704562" y="17528"/>
                  </a:cubicBezTo>
                  <a:cubicBezTo>
                    <a:pt x="5723793" y="28424"/>
                    <a:pt x="5739272" y="44057"/>
                    <a:pt x="5749591" y="62533"/>
                  </a:cubicBezTo>
                  <a:lnTo>
                    <a:pt x="6008038" y="514473"/>
                  </a:lnTo>
                  <a:cubicBezTo>
                    <a:pt x="6019294" y="533422"/>
                    <a:pt x="6025861" y="555687"/>
                    <a:pt x="6025861" y="579374"/>
                  </a:cubicBezTo>
                  <a:cubicBezTo>
                    <a:pt x="6025861" y="603535"/>
                    <a:pt x="6019294" y="625800"/>
                    <a:pt x="6007568" y="644749"/>
                  </a:cubicBezTo>
                  <a:lnTo>
                    <a:pt x="5749591" y="1096688"/>
                  </a:lnTo>
                  <a:cubicBezTo>
                    <a:pt x="5738803" y="1114690"/>
                    <a:pt x="5723793" y="1130324"/>
                    <a:pt x="5704562" y="1141693"/>
                  </a:cubicBezTo>
                  <a:cubicBezTo>
                    <a:pt x="5684393" y="1153536"/>
                    <a:pt x="5662348" y="1158747"/>
                    <a:pt x="5640302" y="1158273"/>
                  </a:cubicBezTo>
                  <a:lnTo>
                    <a:pt x="5571499" y="1158273"/>
                  </a:lnTo>
                  <a:lnTo>
                    <a:pt x="5571499" y="1158747"/>
                  </a:lnTo>
                  <a:lnTo>
                    <a:pt x="4154179" y="1158747"/>
                  </a:lnTo>
                  <a:lnTo>
                    <a:pt x="1992514" y="1158747"/>
                  </a:lnTo>
                  <a:lnTo>
                    <a:pt x="575194" y="1158747"/>
                  </a:lnTo>
                  <a:lnTo>
                    <a:pt x="575194" y="1158273"/>
                  </a:lnTo>
                  <a:lnTo>
                    <a:pt x="382745" y="1158273"/>
                  </a:lnTo>
                  <a:cubicBezTo>
                    <a:pt x="362107" y="1158273"/>
                    <a:pt x="340530" y="1153062"/>
                    <a:pt x="321299" y="1141693"/>
                  </a:cubicBezTo>
                  <a:cubicBezTo>
                    <a:pt x="302069" y="1130324"/>
                    <a:pt x="286590" y="1114690"/>
                    <a:pt x="276270" y="1096215"/>
                  </a:cubicBezTo>
                  <a:lnTo>
                    <a:pt x="16886" y="642380"/>
                  </a:lnTo>
                  <a:cubicBezTo>
                    <a:pt x="6098" y="623905"/>
                    <a:pt x="0" y="602587"/>
                    <a:pt x="0" y="579374"/>
                  </a:cubicBezTo>
                  <a:cubicBezTo>
                    <a:pt x="0" y="556161"/>
                    <a:pt x="6098" y="534843"/>
                    <a:pt x="16886" y="515894"/>
                  </a:cubicBezTo>
                  <a:lnTo>
                    <a:pt x="275332" y="63954"/>
                  </a:lnTo>
                  <a:cubicBezTo>
                    <a:pt x="286120" y="45478"/>
                    <a:pt x="301599" y="28898"/>
                    <a:pt x="321299" y="17528"/>
                  </a:cubicBezTo>
                  <a:cubicBezTo>
                    <a:pt x="339592" y="6633"/>
                    <a:pt x="359762" y="948"/>
                    <a:pt x="379930" y="474"/>
                  </a:cubicBezTo>
                  <a:lnTo>
                    <a:pt x="575194" y="474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74AF4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TextBox 60"/>
            <p:cNvSpPr txBox="1"/>
            <p:nvPr/>
          </p:nvSpPr>
          <p:spPr>
            <a:xfrm>
              <a:off x="6393" y="8544"/>
              <a:ext cx="9166" cy="9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just" fontAlgn="base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5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线上投放主要包括各大门户网站、论坛以及各种App等</a:t>
              </a:r>
              <a:r>
                <a:rPr lang="zh-CN" sz="15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；线下主要包括在购物中心、广场、社区等地点发放传单，设置户外广告牌，以及在外包装上印制二维码。</a:t>
              </a:r>
              <a:endParaRPr lang="zh-CN" sz="15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259" y="7855"/>
              <a:ext cx="6511" cy="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600" b="1">
                  <a:latin typeface="微软雅黑" panose="020B0503020204020204" charset="-122"/>
                  <a:ea typeface="微软雅黑" panose="020B0503020204020204" charset="-122"/>
                </a:rPr>
                <a:t>二维码投放推广渠道的确定</a:t>
              </a:r>
              <a:endParaRPr lang="zh-CN" altLang="en-US" sz="1600" b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6" name="图片 5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1962785" y="2467610"/>
            <a:ext cx="1666240" cy="1502410"/>
            <a:chOff x="3091" y="3886"/>
            <a:chExt cx="2624" cy="2366"/>
          </a:xfrm>
        </p:grpSpPr>
        <p:sp>
          <p:nvSpPr>
            <p:cNvPr id="43" name="Freeform 5"/>
            <p:cNvSpPr/>
            <p:nvPr/>
          </p:nvSpPr>
          <p:spPr bwMode="auto">
            <a:xfrm>
              <a:off x="3091" y="3886"/>
              <a:ext cx="2624" cy="2366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990AE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25" y="4670"/>
              <a:ext cx="1808" cy="67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内容</a:t>
              </a:r>
              <a:endPara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50" name="组合 49"/>
            <p:cNvGrpSpPr/>
            <p:nvPr/>
          </p:nvGrpSpPr>
          <p:grpSpPr>
            <a:xfrm rot="0">
              <a:off x="4931" y="4774"/>
              <a:ext cx="653" cy="589"/>
              <a:chOff x="2142410" y="2298139"/>
              <a:chExt cx="360284" cy="324836"/>
            </a:xfrm>
            <a:solidFill>
              <a:srgbClr val="B2D234"/>
            </a:solidFill>
          </p:grpSpPr>
          <p:sp>
            <p:nvSpPr>
              <p:cNvPr id="51" name="Freeform 5"/>
              <p:cNvSpPr/>
              <p:nvPr/>
            </p:nvSpPr>
            <p:spPr bwMode="auto">
              <a:xfrm flipH="1" flipV="1">
                <a:off x="2142410" y="2298139"/>
                <a:ext cx="360284" cy="324836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231176" y="2325421"/>
                <a:ext cx="201512" cy="267118"/>
              </a:xfrm>
              <a:prstGeom prst="rect">
                <a:avLst/>
              </a:prstGeom>
              <a:grp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>
                  <a:defRPr sz="22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pPr marL="0" marR="0" lvl="0" indent="0" algn="ctr" defTabSz="91440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1</a:t>
                </a:r>
                <a:endPara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3338195" y="3289300"/>
            <a:ext cx="1666240" cy="1502410"/>
            <a:chOff x="5257" y="5180"/>
            <a:chExt cx="2624" cy="2366"/>
          </a:xfrm>
        </p:grpSpPr>
        <p:sp>
          <p:nvSpPr>
            <p:cNvPr id="46" name="Freeform 5"/>
            <p:cNvSpPr/>
            <p:nvPr/>
          </p:nvSpPr>
          <p:spPr bwMode="auto">
            <a:xfrm>
              <a:off x="5257" y="5180"/>
              <a:ext cx="2624" cy="2366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01A49F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12" y="5904"/>
              <a:ext cx="1808" cy="67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内容</a:t>
              </a:r>
              <a:endPara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 rot="0">
              <a:off x="7075" y="6070"/>
              <a:ext cx="653" cy="589"/>
              <a:chOff x="2142410" y="2298139"/>
              <a:chExt cx="360284" cy="324836"/>
            </a:xfrm>
            <a:solidFill>
              <a:srgbClr val="B2D234"/>
            </a:solidFill>
          </p:grpSpPr>
          <p:sp>
            <p:nvSpPr>
              <p:cNvPr id="55" name="Freeform 5"/>
              <p:cNvSpPr/>
              <p:nvPr/>
            </p:nvSpPr>
            <p:spPr bwMode="auto">
              <a:xfrm flipH="1" flipV="1">
                <a:off x="2142410" y="2298139"/>
                <a:ext cx="360284" cy="324836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221796" y="2316045"/>
                <a:ext cx="201512" cy="267118"/>
              </a:xfrm>
              <a:prstGeom prst="rect">
                <a:avLst/>
              </a:prstGeom>
              <a:grp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>
                  <a:defRPr sz="22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pPr marL="0" marR="0" lvl="0" indent="0" algn="ctr" defTabSz="91440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2</a:t>
                </a:r>
                <a:endPara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1962785" y="4089400"/>
            <a:ext cx="1666240" cy="1502410"/>
            <a:chOff x="3091" y="6440"/>
            <a:chExt cx="2624" cy="2366"/>
          </a:xfrm>
        </p:grpSpPr>
        <p:sp>
          <p:nvSpPr>
            <p:cNvPr id="47" name="Freeform 5"/>
            <p:cNvSpPr/>
            <p:nvPr/>
          </p:nvSpPr>
          <p:spPr bwMode="auto">
            <a:xfrm>
              <a:off x="3091" y="6440"/>
              <a:ext cx="2624" cy="2366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5F5CA3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81" y="7208"/>
              <a:ext cx="1808" cy="67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内容</a:t>
              </a:r>
              <a:endPara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 rot="0">
              <a:off x="4931" y="7329"/>
              <a:ext cx="653" cy="589"/>
              <a:chOff x="2142410" y="2298139"/>
              <a:chExt cx="360284" cy="324836"/>
            </a:xfrm>
            <a:solidFill>
              <a:srgbClr val="B2D234"/>
            </a:solidFill>
          </p:grpSpPr>
          <p:sp>
            <p:nvSpPr>
              <p:cNvPr id="59" name="Freeform 5"/>
              <p:cNvSpPr/>
              <p:nvPr/>
            </p:nvSpPr>
            <p:spPr bwMode="auto">
              <a:xfrm flipH="1" flipV="1">
                <a:off x="2142410" y="2298139"/>
                <a:ext cx="360284" cy="324836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221796" y="2325421"/>
                <a:ext cx="201512" cy="267118"/>
              </a:xfrm>
              <a:prstGeom prst="rect">
                <a:avLst/>
              </a:prstGeom>
              <a:grp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>
                  <a:defRPr sz="22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pPr marL="0" marR="0" lvl="0" indent="0" algn="ctr" defTabSz="914400" eaLnBrk="1" fontAlgn="base" latinLnBrk="0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3</a:t>
                </a:r>
                <a:endPara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49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49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49"/>
                            </p:stCondLst>
                            <p:childTnLst>
                              <p:par>
                                <p:cTn id="3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149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83" name="图片 483" descr="二维码制作1"/>
          <p:cNvPicPr>
            <a:picLocks noChangeAspect="1"/>
          </p:cNvPicPr>
          <p:nvPr/>
        </p:nvPicPr>
        <p:blipFill>
          <a:blip r:embed="rId1" cstate="print"/>
          <a:srcRect r="8542"/>
          <a:stretch>
            <a:fillRect/>
          </a:stretch>
        </p:blipFill>
        <p:spPr>
          <a:xfrm>
            <a:off x="1433830" y="2289175"/>
            <a:ext cx="1924050" cy="1337945"/>
          </a:xfrm>
          <a:prstGeom prst="parallelogram">
            <a:avLst/>
          </a:prstGeom>
          <a:ln>
            <a:solidFill>
              <a:srgbClr val="5F5CA3"/>
            </a:solidFill>
          </a:ln>
        </p:spPr>
      </p:pic>
      <p:pic>
        <p:nvPicPr>
          <p:cNvPr id="486" name="图片 486" descr="二维码制作3"/>
          <p:cNvPicPr>
            <a:picLocks noChangeAspect="1"/>
          </p:cNvPicPr>
          <p:nvPr/>
        </p:nvPicPr>
        <p:blipFill>
          <a:blip r:embed="rId2" cstate="print"/>
          <a:srcRect l="21078" r="-7688"/>
          <a:stretch>
            <a:fillRect/>
          </a:stretch>
        </p:blipFill>
        <p:spPr>
          <a:xfrm>
            <a:off x="8863330" y="3183890"/>
            <a:ext cx="2026920" cy="1354455"/>
          </a:xfrm>
          <a:prstGeom prst="parallelogram">
            <a:avLst/>
          </a:prstGeom>
          <a:ln>
            <a:solidFill>
              <a:srgbClr val="5F5CA3"/>
            </a:solidFill>
          </a:ln>
        </p:spPr>
      </p:pic>
      <p:pic>
        <p:nvPicPr>
          <p:cNvPr id="485" name="图片 485" descr="二维码图"/>
          <p:cNvPicPr>
            <a:picLocks noChangeAspect="1"/>
          </p:cNvPicPr>
          <p:nvPr/>
        </p:nvPicPr>
        <p:blipFill>
          <a:blip r:embed="rId3"/>
          <a:srcRect l="35103" r="974"/>
          <a:stretch>
            <a:fillRect/>
          </a:stretch>
        </p:blipFill>
        <p:spPr>
          <a:xfrm>
            <a:off x="6266180" y="3183255"/>
            <a:ext cx="1967865" cy="1355090"/>
          </a:xfrm>
          <a:prstGeom prst="parallelogram">
            <a:avLst/>
          </a:prstGeom>
          <a:ln>
            <a:solidFill>
              <a:srgbClr val="5F5CA3"/>
            </a:solidFill>
          </a:ln>
        </p:spPr>
      </p:pic>
      <p:sp>
        <p:nvSpPr>
          <p:cNvPr id="9" name="标题 3"/>
          <p:cNvSpPr>
            <a:spLocks noGrp="1"/>
          </p:cNvSpPr>
          <p:nvPr/>
        </p:nvSpPr>
        <p:spPr>
          <a:xfrm>
            <a:off x="1981200" y="549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二维码内容制作</a:t>
            </a:r>
            <a:endParaRPr lang="zh-CN" altLang="en-US" sz="2800" b="1" spc="150" dirty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546225" y="1573530"/>
            <a:ext cx="9546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ctr">
              <a:lnSpc>
                <a:spcPct val="150000"/>
              </a:lnSpc>
            </a:pPr>
            <a:r>
              <a:rPr lang="zh-CN" sz="1600" dirty="0">
                <a:latin typeface="微软雅黑" panose="020B0503020204020204" charset="-122"/>
                <a:ea typeface="微软雅黑" panose="020B0503020204020204" charset="-122"/>
              </a:rPr>
              <a:t>二维码制作工具：如</a:t>
            </a:r>
            <a:r>
              <a:rPr lang="zh-CN" sz="1600" b="1" dirty="0">
                <a:solidFill>
                  <a:srgbClr val="01A49F"/>
                </a:solidFill>
                <a:latin typeface="微软雅黑" panose="020B0503020204020204" charset="-122"/>
                <a:ea typeface="微软雅黑" panose="020B0503020204020204" charset="-122"/>
              </a:rPr>
              <a:t>草料二维码生成器</a:t>
            </a:r>
            <a:r>
              <a:rPr lang="zh-CN" sz="1600" dirty="0">
                <a:latin typeface="微软雅黑" panose="020B0503020204020204" charset="-122"/>
                <a:ea typeface="微软雅黑" panose="020B0503020204020204" charset="-122"/>
              </a:rPr>
              <a:t>、联图二维码、微微在线二维码生成器、视觉码、美图GIF等。</a:t>
            </a:r>
            <a:endParaRPr lang="zh-CN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84" name="图片 484" descr="二维码制作2"/>
          <p:cNvPicPr>
            <a:picLocks noChangeAspect="1"/>
          </p:cNvPicPr>
          <p:nvPr/>
        </p:nvPicPr>
        <p:blipFill>
          <a:blip r:embed="rId4" cstate="print"/>
          <a:srcRect l="7094" r="7094"/>
          <a:stretch>
            <a:fillRect/>
          </a:stretch>
        </p:blipFill>
        <p:spPr>
          <a:xfrm>
            <a:off x="3748405" y="3183255"/>
            <a:ext cx="1927860" cy="1355090"/>
          </a:xfrm>
          <a:prstGeom prst="parallelogram">
            <a:avLst/>
          </a:prstGeom>
          <a:ln>
            <a:solidFill>
              <a:srgbClr val="5F5CA3"/>
            </a:solidFill>
          </a:ln>
        </p:spPr>
      </p:pic>
      <p:cxnSp>
        <p:nvCxnSpPr>
          <p:cNvPr id="8" name="i$liḋe-Straight Connector 30"/>
          <p:cNvCxnSpPr/>
          <p:nvPr/>
        </p:nvCxnSpPr>
        <p:spPr>
          <a:xfrm flipV="1">
            <a:off x="1905635" y="3893820"/>
            <a:ext cx="1979930" cy="6350"/>
          </a:xfrm>
          <a:prstGeom prst="line">
            <a:avLst/>
          </a:prstGeom>
          <a:ln w="19050">
            <a:solidFill>
              <a:srgbClr val="1990AE"/>
            </a:solidFill>
            <a:prstDash val="solid"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i$liḋe-Straight Connector 2"/>
          <p:cNvCxnSpPr/>
          <p:nvPr/>
        </p:nvCxnSpPr>
        <p:spPr>
          <a:xfrm>
            <a:off x="8062595" y="3893820"/>
            <a:ext cx="937260" cy="0"/>
          </a:xfrm>
          <a:prstGeom prst="line">
            <a:avLst/>
          </a:prstGeom>
          <a:ln w="19050">
            <a:solidFill>
              <a:srgbClr val="1990AE"/>
            </a:solidFill>
            <a:prstDash val="solid"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i$liḋe-Straight Connector 3"/>
          <p:cNvCxnSpPr/>
          <p:nvPr/>
        </p:nvCxnSpPr>
        <p:spPr>
          <a:xfrm>
            <a:off x="5509895" y="3903980"/>
            <a:ext cx="887730" cy="0"/>
          </a:xfrm>
          <a:prstGeom prst="line">
            <a:avLst/>
          </a:prstGeom>
          <a:ln w="19050">
            <a:solidFill>
              <a:srgbClr val="1990AE"/>
            </a:solidFill>
            <a:prstDash val="solid"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i$liḋe-Straight Connector 5"/>
          <p:cNvCxnSpPr/>
          <p:nvPr/>
        </p:nvCxnSpPr>
        <p:spPr>
          <a:xfrm rot="5400000">
            <a:off x="1680210" y="3687445"/>
            <a:ext cx="450850" cy="0"/>
          </a:xfrm>
          <a:prstGeom prst="line">
            <a:avLst/>
          </a:prstGeom>
          <a:ln w="19050">
            <a:solidFill>
              <a:srgbClr val="1990AE"/>
            </a:solidFill>
            <a:prstDash val="solid"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7"/>
          <p:cNvGrpSpPr/>
          <p:nvPr/>
        </p:nvGrpSpPr>
        <p:grpSpPr>
          <a:xfrm rot="0">
            <a:off x="1202690" y="3367405"/>
            <a:ext cx="1425575" cy="320040"/>
            <a:chOff x="706283" y="5411527"/>
            <a:chExt cx="1707372" cy="383188"/>
          </a:xfrm>
        </p:grpSpPr>
        <p:sp>
          <p:nvSpPr>
            <p:cNvPr id="34" name="i$liḋe-Parallelogram 8"/>
            <p:cNvSpPr>
              <a:spLocks noChangeAspect="1"/>
            </p:cNvSpPr>
            <p:nvPr/>
          </p:nvSpPr>
          <p:spPr>
            <a:xfrm>
              <a:off x="706283" y="5442427"/>
              <a:ext cx="1707372" cy="352288"/>
            </a:xfrm>
            <a:prstGeom prst="parallelogram">
              <a:avLst/>
            </a:prstGeom>
            <a:solidFill>
              <a:srgbClr val="01A49F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35" name="i$liḋe-TextBox 9"/>
            <p:cNvSpPr txBox="1"/>
            <p:nvPr/>
          </p:nvSpPr>
          <p:spPr>
            <a:xfrm>
              <a:off x="916647" y="5411527"/>
              <a:ext cx="1277257" cy="307777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p>
              <a:pPr lvl="0" algn="ctr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第一步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Group 11"/>
          <p:cNvGrpSpPr/>
          <p:nvPr/>
        </p:nvGrpSpPr>
        <p:grpSpPr>
          <a:xfrm rot="0">
            <a:off x="3532505" y="4349115"/>
            <a:ext cx="1425575" cy="310515"/>
            <a:chOff x="706283" y="5422934"/>
            <a:chExt cx="1707372" cy="371781"/>
          </a:xfrm>
        </p:grpSpPr>
        <p:sp>
          <p:nvSpPr>
            <p:cNvPr id="32" name="i$liḋe-Parallelogram 12"/>
            <p:cNvSpPr>
              <a:spLocks noChangeAspect="1"/>
            </p:cNvSpPr>
            <p:nvPr/>
          </p:nvSpPr>
          <p:spPr>
            <a:xfrm>
              <a:off x="706283" y="5442427"/>
              <a:ext cx="1707372" cy="352288"/>
            </a:xfrm>
            <a:prstGeom prst="parallelogram">
              <a:avLst/>
            </a:prstGeom>
            <a:solidFill>
              <a:srgbClr val="01A49F"/>
            </a:solidFill>
            <a:ln>
              <a:solidFill>
                <a:srgbClr val="01A4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  <a:endParaRPr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3" name="i$liḋe-TextBox 13"/>
            <p:cNvSpPr txBox="1"/>
            <p:nvPr/>
          </p:nvSpPr>
          <p:spPr>
            <a:xfrm>
              <a:off x="928054" y="5422934"/>
              <a:ext cx="1277257" cy="307777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p>
              <a:pPr lvl="0" algn="ctr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第二步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2" name="Group 16"/>
          <p:cNvGrpSpPr/>
          <p:nvPr/>
        </p:nvGrpSpPr>
        <p:grpSpPr>
          <a:xfrm rot="0">
            <a:off x="6088380" y="4339590"/>
            <a:ext cx="1425575" cy="320040"/>
            <a:chOff x="713127" y="5411527"/>
            <a:chExt cx="1707372" cy="383188"/>
          </a:xfrm>
        </p:grpSpPr>
        <p:sp>
          <p:nvSpPr>
            <p:cNvPr id="30" name="i$liḋe-Parallelogram 17"/>
            <p:cNvSpPr>
              <a:spLocks noChangeAspect="1"/>
            </p:cNvSpPr>
            <p:nvPr/>
          </p:nvSpPr>
          <p:spPr>
            <a:xfrm>
              <a:off x="713127" y="5442427"/>
              <a:ext cx="1707372" cy="352288"/>
            </a:xfrm>
            <a:prstGeom prst="parallelogram">
              <a:avLst/>
            </a:prstGeom>
            <a:solidFill>
              <a:srgbClr val="01A49F"/>
            </a:solidFill>
            <a:ln>
              <a:solidFill>
                <a:srgbClr val="01A4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  <a:endParaRPr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i$liḋe-TextBox 18"/>
            <p:cNvSpPr txBox="1"/>
            <p:nvPr/>
          </p:nvSpPr>
          <p:spPr>
            <a:xfrm>
              <a:off x="928054" y="5411527"/>
              <a:ext cx="1277257" cy="307777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p>
              <a:pPr lvl="0" algn="ctr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第三步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3" name="Group 21"/>
          <p:cNvGrpSpPr/>
          <p:nvPr/>
        </p:nvGrpSpPr>
        <p:grpSpPr>
          <a:xfrm rot="0">
            <a:off x="8608695" y="4340860"/>
            <a:ext cx="1425575" cy="318770"/>
            <a:chOff x="706283" y="5413045"/>
            <a:chExt cx="1707372" cy="381670"/>
          </a:xfrm>
        </p:grpSpPr>
        <p:sp>
          <p:nvSpPr>
            <p:cNvPr id="28" name="i$liḋe-Parallelogram 22"/>
            <p:cNvSpPr>
              <a:spLocks noChangeAspect="1"/>
            </p:cNvSpPr>
            <p:nvPr/>
          </p:nvSpPr>
          <p:spPr>
            <a:xfrm>
              <a:off x="706283" y="5442427"/>
              <a:ext cx="1707372" cy="352288"/>
            </a:xfrm>
            <a:prstGeom prst="parallelogram">
              <a:avLst/>
            </a:prstGeom>
            <a:solidFill>
              <a:srgbClr val="01A49F"/>
            </a:solidFill>
            <a:ln>
              <a:solidFill>
                <a:srgbClr val="01A4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  <a:endParaRPr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9" name="i$liḋe-TextBox 23"/>
            <p:cNvSpPr txBox="1"/>
            <p:nvPr/>
          </p:nvSpPr>
          <p:spPr>
            <a:xfrm>
              <a:off x="928054" y="5413045"/>
              <a:ext cx="1277257" cy="307777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p>
              <a:pPr lvl="0" algn="ctr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第四步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6" name="i$liḋe-TextBox 32"/>
          <p:cNvSpPr txBox="1"/>
          <p:nvPr/>
        </p:nvSpPr>
        <p:spPr>
          <a:xfrm>
            <a:off x="1203325" y="4033520"/>
            <a:ext cx="1799590" cy="148780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p>
            <a:pPr rtl="1">
              <a:lnSpc>
                <a:spcPct val="120000"/>
              </a:lnSpc>
            </a:pPr>
            <a:r>
              <a:rPr lang="zh-CN" altLang="en-US" sz="15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通过互联网搜索“草料二维码生成器”或直接输入网址（https://cli.im/）进入草料二维码主页。</a:t>
            </a:r>
            <a:endParaRPr lang="zh-CN" altLang="en-US" sz="150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i$liḋe-TextBox 32"/>
          <p:cNvSpPr txBox="1"/>
          <p:nvPr/>
        </p:nvSpPr>
        <p:spPr>
          <a:xfrm>
            <a:off x="3619500" y="4822825"/>
            <a:ext cx="1766570" cy="148780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p>
            <a:pPr rtl="1">
              <a:lnSpc>
                <a:spcPct val="120000"/>
              </a:lnSpc>
            </a:pPr>
            <a:r>
              <a:rPr lang="zh-CN" altLang="en-US" sz="15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选择确定好的二维码内容，如文本、网址、名片、文件、图片等，输入对应的内容。</a:t>
            </a:r>
            <a:endParaRPr lang="zh-CN" altLang="en-US" sz="150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i$liḋe-TextBox 32"/>
          <p:cNvSpPr txBox="1"/>
          <p:nvPr/>
        </p:nvSpPr>
        <p:spPr>
          <a:xfrm>
            <a:off x="6158865" y="4822825"/>
            <a:ext cx="1766570" cy="148780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p>
            <a:pPr rtl="1">
              <a:lnSpc>
                <a:spcPct val="120000"/>
              </a:lnSpc>
            </a:pPr>
            <a:r>
              <a:rPr lang="zh-CN" altLang="en-US" sz="15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输入网店首页地址，点击生成即得到二维码。</a:t>
            </a:r>
            <a:endParaRPr lang="zh-CN" altLang="en-US" sz="150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5" name="i$liḋe-TextBox 32"/>
          <p:cNvSpPr txBox="1"/>
          <p:nvPr/>
        </p:nvSpPr>
        <p:spPr>
          <a:xfrm>
            <a:off x="8793480" y="4822825"/>
            <a:ext cx="1766570" cy="148780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p>
            <a:pPr rtl="1">
              <a:lnSpc>
                <a:spcPct val="120000"/>
              </a:lnSpc>
            </a:pPr>
            <a:r>
              <a:rPr lang="zh-CN" altLang="en-US" sz="15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在生成的二维码下方，可以对二维码进行简单的美化、添加中心图片、添加文字、调整大小等优化措施。</a:t>
            </a:r>
            <a:endParaRPr lang="zh-CN" altLang="en-US" sz="150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 descr="201493093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8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8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3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8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3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8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3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8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6" grpId="1"/>
      <p:bldP spid="26" grpId="0"/>
      <p:bldP spid="63" grpId="0"/>
      <p:bldP spid="64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标题 3"/>
          <p:cNvSpPr>
            <a:spLocks noGrp="1"/>
          </p:cNvSpPr>
          <p:nvPr/>
        </p:nvSpPr>
        <p:spPr>
          <a:xfrm>
            <a:off x="1981200" y="5505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二维码投放推广</a:t>
            </a:r>
            <a:endParaRPr lang="zh-CN" altLang="en-US" sz="2800" b="1" spc="150" dirty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257300" y="3075940"/>
            <a:ext cx="3100070" cy="2532380"/>
            <a:chOff x="1980" y="4844"/>
            <a:chExt cx="4882" cy="3988"/>
          </a:xfrm>
        </p:grpSpPr>
        <p:sp>
          <p:nvSpPr>
            <p:cNvPr id="3" name="显示器"/>
            <p:cNvSpPr/>
            <p:nvPr/>
          </p:nvSpPr>
          <p:spPr bwMode="auto">
            <a:xfrm>
              <a:off x="1980" y="4844"/>
              <a:ext cx="4882" cy="3988"/>
            </a:xfrm>
            <a:custGeom>
              <a:avLst/>
              <a:gdLst/>
              <a:ahLst/>
              <a:cxnLst/>
              <a:rect l="0" t="0" r="r" b="b"/>
              <a:pathLst>
                <a:path w="4999037" h="4260141">
                  <a:moveTo>
                    <a:pt x="1900345" y="3557911"/>
                  </a:moveTo>
                  <a:lnTo>
                    <a:pt x="3097730" y="3557911"/>
                  </a:lnTo>
                  <a:lnTo>
                    <a:pt x="3102535" y="3590573"/>
                  </a:lnTo>
                  <a:lnTo>
                    <a:pt x="3107340" y="3623235"/>
                  </a:lnTo>
                  <a:lnTo>
                    <a:pt x="3113106" y="3656858"/>
                  </a:lnTo>
                  <a:lnTo>
                    <a:pt x="3119833" y="3691441"/>
                  </a:lnTo>
                  <a:lnTo>
                    <a:pt x="3126560" y="3717378"/>
                  </a:lnTo>
                  <a:lnTo>
                    <a:pt x="3134248" y="3744276"/>
                  </a:lnTo>
                  <a:lnTo>
                    <a:pt x="3140975" y="3769253"/>
                  </a:lnTo>
                  <a:lnTo>
                    <a:pt x="3148663" y="3795190"/>
                  </a:lnTo>
                  <a:lnTo>
                    <a:pt x="3158272" y="3821127"/>
                  </a:lnTo>
                  <a:lnTo>
                    <a:pt x="3166921" y="3846104"/>
                  </a:lnTo>
                  <a:lnTo>
                    <a:pt x="3177492" y="3871081"/>
                  </a:lnTo>
                  <a:lnTo>
                    <a:pt x="3189024" y="3895097"/>
                  </a:lnTo>
                  <a:lnTo>
                    <a:pt x="3200556" y="3919113"/>
                  </a:lnTo>
                  <a:lnTo>
                    <a:pt x="3213048" y="3941208"/>
                  </a:lnTo>
                  <a:lnTo>
                    <a:pt x="3226502" y="3964263"/>
                  </a:lnTo>
                  <a:lnTo>
                    <a:pt x="3240917" y="3984437"/>
                  </a:lnTo>
                  <a:lnTo>
                    <a:pt x="3256293" y="4004610"/>
                  </a:lnTo>
                  <a:lnTo>
                    <a:pt x="3271668" y="4024784"/>
                  </a:lnTo>
                  <a:lnTo>
                    <a:pt x="3288966" y="4042075"/>
                  </a:lnTo>
                  <a:lnTo>
                    <a:pt x="3306264" y="4058406"/>
                  </a:lnTo>
                  <a:lnTo>
                    <a:pt x="3318757" y="4069934"/>
                  </a:lnTo>
                  <a:lnTo>
                    <a:pt x="3331249" y="4079540"/>
                  </a:lnTo>
                  <a:lnTo>
                    <a:pt x="3344703" y="4089147"/>
                  </a:lnTo>
                  <a:lnTo>
                    <a:pt x="3358157" y="4097793"/>
                  </a:lnTo>
                  <a:lnTo>
                    <a:pt x="3372572" y="4106438"/>
                  </a:lnTo>
                  <a:lnTo>
                    <a:pt x="3386026" y="4114123"/>
                  </a:lnTo>
                  <a:lnTo>
                    <a:pt x="3402362" y="4121809"/>
                  </a:lnTo>
                  <a:lnTo>
                    <a:pt x="3417738" y="4127573"/>
                  </a:lnTo>
                  <a:lnTo>
                    <a:pt x="3433114" y="4133336"/>
                  </a:lnTo>
                  <a:lnTo>
                    <a:pt x="3450411" y="4138140"/>
                  </a:lnTo>
                  <a:lnTo>
                    <a:pt x="3467709" y="4142943"/>
                  </a:lnTo>
                  <a:lnTo>
                    <a:pt x="3485007" y="4145825"/>
                  </a:lnTo>
                  <a:lnTo>
                    <a:pt x="3504227" y="4148707"/>
                  </a:lnTo>
                  <a:lnTo>
                    <a:pt x="3523446" y="4151589"/>
                  </a:lnTo>
                  <a:lnTo>
                    <a:pt x="3543627" y="4152549"/>
                  </a:lnTo>
                  <a:lnTo>
                    <a:pt x="3564769" y="4152549"/>
                  </a:lnTo>
                  <a:lnTo>
                    <a:pt x="3564769" y="4260141"/>
                  </a:lnTo>
                  <a:lnTo>
                    <a:pt x="1434268" y="4260141"/>
                  </a:lnTo>
                  <a:lnTo>
                    <a:pt x="1434268" y="4152549"/>
                  </a:lnTo>
                  <a:lnTo>
                    <a:pt x="1455409" y="4152549"/>
                  </a:lnTo>
                  <a:lnTo>
                    <a:pt x="1474629" y="4151589"/>
                  </a:lnTo>
                  <a:lnTo>
                    <a:pt x="1493849" y="4148707"/>
                  </a:lnTo>
                  <a:lnTo>
                    <a:pt x="1513068" y="4145825"/>
                  </a:lnTo>
                  <a:lnTo>
                    <a:pt x="1530366" y="4142943"/>
                  </a:lnTo>
                  <a:lnTo>
                    <a:pt x="1547664" y="4138140"/>
                  </a:lnTo>
                  <a:lnTo>
                    <a:pt x="1564962" y="4133336"/>
                  </a:lnTo>
                  <a:lnTo>
                    <a:pt x="1581298" y="4127573"/>
                  </a:lnTo>
                  <a:lnTo>
                    <a:pt x="1596674" y="4121809"/>
                  </a:lnTo>
                  <a:lnTo>
                    <a:pt x="1612050" y="4114123"/>
                  </a:lnTo>
                  <a:lnTo>
                    <a:pt x="1626465" y="4106438"/>
                  </a:lnTo>
                  <a:lnTo>
                    <a:pt x="1639918" y="4097793"/>
                  </a:lnTo>
                  <a:lnTo>
                    <a:pt x="1653372" y="4089147"/>
                  </a:lnTo>
                  <a:lnTo>
                    <a:pt x="1666826" y="4079540"/>
                  </a:lnTo>
                  <a:lnTo>
                    <a:pt x="1679319" y="4069934"/>
                  </a:lnTo>
                  <a:lnTo>
                    <a:pt x="1691811" y="4058406"/>
                  </a:lnTo>
                  <a:lnTo>
                    <a:pt x="1703343" y="4047839"/>
                  </a:lnTo>
                  <a:lnTo>
                    <a:pt x="1715836" y="4036311"/>
                  </a:lnTo>
                  <a:lnTo>
                    <a:pt x="1726407" y="4024784"/>
                  </a:lnTo>
                  <a:lnTo>
                    <a:pt x="1736978" y="4012295"/>
                  </a:lnTo>
                  <a:lnTo>
                    <a:pt x="1757158" y="3985397"/>
                  </a:lnTo>
                  <a:lnTo>
                    <a:pt x="1776378" y="3956578"/>
                  </a:lnTo>
                  <a:lnTo>
                    <a:pt x="1793676" y="3926798"/>
                  </a:lnTo>
                  <a:lnTo>
                    <a:pt x="1809052" y="3895097"/>
                  </a:lnTo>
                  <a:lnTo>
                    <a:pt x="1824427" y="3863396"/>
                  </a:lnTo>
                  <a:lnTo>
                    <a:pt x="1837881" y="3829773"/>
                  </a:lnTo>
                  <a:lnTo>
                    <a:pt x="1849413" y="3795190"/>
                  </a:lnTo>
                  <a:lnTo>
                    <a:pt x="1859984" y="3761568"/>
                  </a:lnTo>
                  <a:lnTo>
                    <a:pt x="1868632" y="3726984"/>
                  </a:lnTo>
                  <a:lnTo>
                    <a:pt x="1878242" y="3692401"/>
                  </a:lnTo>
                  <a:lnTo>
                    <a:pt x="1884969" y="3657818"/>
                  </a:lnTo>
                  <a:lnTo>
                    <a:pt x="1890735" y="3623235"/>
                  </a:lnTo>
                  <a:lnTo>
                    <a:pt x="1896501" y="3590573"/>
                  </a:lnTo>
                  <a:lnTo>
                    <a:pt x="1900345" y="3557911"/>
                  </a:lnTo>
                  <a:close/>
                  <a:moveTo>
                    <a:pt x="344993" y="345832"/>
                  </a:moveTo>
                  <a:lnTo>
                    <a:pt x="344993" y="3036592"/>
                  </a:lnTo>
                  <a:lnTo>
                    <a:pt x="4655005" y="3036592"/>
                  </a:lnTo>
                  <a:lnTo>
                    <a:pt x="4655005" y="345832"/>
                  </a:lnTo>
                  <a:lnTo>
                    <a:pt x="344993" y="345832"/>
                  </a:lnTo>
                  <a:close/>
                  <a:moveTo>
                    <a:pt x="142226" y="0"/>
                  </a:moveTo>
                  <a:lnTo>
                    <a:pt x="4857773" y="0"/>
                  </a:lnTo>
                  <a:lnTo>
                    <a:pt x="4872187" y="961"/>
                  </a:lnTo>
                  <a:lnTo>
                    <a:pt x="4885641" y="2882"/>
                  </a:lnTo>
                  <a:lnTo>
                    <a:pt x="4899095" y="6725"/>
                  </a:lnTo>
                  <a:lnTo>
                    <a:pt x="4913510" y="10567"/>
                  </a:lnTo>
                  <a:lnTo>
                    <a:pt x="4925042" y="17292"/>
                  </a:lnTo>
                  <a:lnTo>
                    <a:pt x="4936573" y="24016"/>
                  </a:lnTo>
                  <a:lnTo>
                    <a:pt x="4947144" y="32662"/>
                  </a:lnTo>
                  <a:lnTo>
                    <a:pt x="4957715" y="42268"/>
                  </a:lnTo>
                  <a:lnTo>
                    <a:pt x="4967325" y="51875"/>
                  </a:lnTo>
                  <a:lnTo>
                    <a:pt x="4975974" y="62442"/>
                  </a:lnTo>
                  <a:lnTo>
                    <a:pt x="4982701" y="73970"/>
                  </a:lnTo>
                  <a:lnTo>
                    <a:pt x="4988466" y="87419"/>
                  </a:lnTo>
                  <a:lnTo>
                    <a:pt x="4993271" y="99907"/>
                  </a:lnTo>
                  <a:lnTo>
                    <a:pt x="4996154" y="113356"/>
                  </a:lnTo>
                  <a:lnTo>
                    <a:pt x="4999037" y="127766"/>
                  </a:lnTo>
                  <a:lnTo>
                    <a:pt x="4999037" y="142175"/>
                  </a:lnTo>
                  <a:lnTo>
                    <a:pt x="4999037" y="3238327"/>
                  </a:lnTo>
                  <a:lnTo>
                    <a:pt x="4999037" y="3253697"/>
                  </a:lnTo>
                  <a:lnTo>
                    <a:pt x="4996154" y="3268106"/>
                  </a:lnTo>
                  <a:lnTo>
                    <a:pt x="4993271" y="3281555"/>
                  </a:lnTo>
                  <a:lnTo>
                    <a:pt x="4988466" y="3295004"/>
                  </a:lnTo>
                  <a:lnTo>
                    <a:pt x="4982701" y="3307493"/>
                  </a:lnTo>
                  <a:lnTo>
                    <a:pt x="4975974" y="3319021"/>
                  </a:lnTo>
                  <a:lnTo>
                    <a:pt x="4967325" y="3329588"/>
                  </a:lnTo>
                  <a:lnTo>
                    <a:pt x="4957715" y="3339194"/>
                  </a:lnTo>
                  <a:lnTo>
                    <a:pt x="4947144" y="3349761"/>
                  </a:lnTo>
                  <a:lnTo>
                    <a:pt x="4936573" y="3357446"/>
                  </a:lnTo>
                  <a:lnTo>
                    <a:pt x="4925042" y="3364171"/>
                  </a:lnTo>
                  <a:lnTo>
                    <a:pt x="4913510" y="3369935"/>
                  </a:lnTo>
                  <a:lnTo>
                    <a:pt x="4899095" y="3374738"/>
                  </a:lnTo>
                  <a:lnTo>
                    <a:pt x="4885641" y="3378580"/>
                  </a:lnTo>
                  <a:lnTo>
                    <a:pt x="4872187" y="3380502"/>
                  </a:lnTo>
                  <a:lnTo>
                    <a:pt x="4857773" y="3381462"/>
                  </a:lnTo>
                  <a:lnTo>
                    <a:pt x="142226" y="3381462"/>
                  </a:lnTo>
                  <a:lnTo>
                    <a:pt x="127811" y="3380502"/>
                  </a:lnTo>
                  <a:lnTo>
                    <a:pt x="113396" y="3378580"/>
                  </a:lnTo>
                  <a:lnTo>
                    <a:pt x="99942" y="3374738"/>
                  </a:lnTo>
                  <a:lnTo>
                    <a:pt x="86489" y="3369935"/>
                  </a:lnTo>
                  <a:lnTo>
                    <a:pt x="73996" y="3364171"/>
                  </a:lnTo>
                  <a:lnTo>
                    <a:pt x="62464" y="3357446"/>
                  </a:lnTo>
                  <a:lnTo>
                    <a:pt x="51893" y="3349761"/>
                  </a:lnTo>
                  <a:lnTo>
                    <a:pt x="42283" y="3339194"/>
                  </a:lnTo>
                  <a:lnTo>
                    <a:pt x="31713" y="3329588"/>
                  </a:lnTo>
                  <a:lnTo>
                    <a:pt x="24025" y="3319021"/>
                  </a:lnTo>
                  <a:lnTo>
                    <a:pt x="17298" y="3307493"/>
                  </a:lnTo>
                  <a:lnTo>
                    <a:pt x="11532" y="3295004"/>
                  </a:lnTo>
                  <a:lnTo>
                    <a:pt x="6727" y="3281555"/>
                  </a:lnTo>
                  <a:lnTo>
                    <a:pt x="2883" y="3268106"/>
                  </a:lnTo>
                  <a:lnTo>
                    <a:pt x="961" y="3253697"/>
                  </a:lnTo>
                  <a:lnTo>
                    <a:pt x="0" y="3238327"/>
                  </a:lnTo>
                  <a:lnTo>
                    <a:pt x="0" y="142175"/>
                  </a:lnTo>
                  <a:lnTo>
                    <a:pt x="961" y="127766"/>
                  </a:lnTo>
                  <a:lnTo>
                    <a:pt x="2883" y="113356"/>
                  </a:lnTo>
                  <a:lnTo>
                    <a:pt x="6727" y="99907"/>
                  </a:lnTo>
                  <a:lnTo>
                    <a:pt x="11532" y="87419"/>
                  </a:lnTo>
                  <a:lnTo>
                    <a:pt x="17298" y="73970"/>
                  </a:lnTo>
                  <a:lnTo>
                    <a:pt x="24025" y="62442"/>
                  </a:lnTo>
                  <a:lnTo>
                    <a:pt x="31713" y="51875"/>
                  </a:lnTo>
                  <a:lnTo>
                    <a:pt x="42283" y="42268"/>
                  </a:lnTo>
                  <a:lnTo>
                    <a:pt x="51893" y="32662"/>
                  </a:lnTo>
                  <a:lnTo>
                    <a:pt x="62464" y="24016"/>
                  </a:lnTo>
                  <a:lnTo>
                    <a:pt x="73996" y="17292"/>
                  </a:lnTo>
                  <a:lnTo>
                    <a:pt x="86489" y="10567"/>
                  </a:lnTo>
                  <a:lnTo>
                    <a:pt x="99942" y="6725"/>
                  </a:lnTo>
                  <a:lnTo>
                    <a:pt x="113396" y="2882"/>
                  </a:lnTo>
                  <a:lnTo>
                    <a:pt x="127811" y="961"/>
                  </a:lnTo>
                  <a:lnTo>
                    <a:pt x="142226" y="0"/>
                  </a:lnTo>
                  <a:close/>
                </a:path>
              </a:pathLst>
            </a:custGeom>
            <a:solidFill>
              <a:srgbClr val="199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bIns="396000"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120" y="6092"/>
              <a:ext cx="3030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线上推广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5" name="椭圆 34"/>
          <p:cNvSpPr/>
          <p:nvPr/>
        </p:nvSpPr>
        <p:spPr>
          <a:xfrm>
            <a:off x="3240915" y="3692031"/>
            <a:ext cx="108000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981370" y="4300271"/>
            <a:ext cx="144000" cy="14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500581" y="4515669"/>
            <a:ext cx="216000" cy="216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>
              <a:ea typeface="方正兰亭细黑_GBK" panose="02000000000000000000" pitchFamily="2" charset="-122"/>
            </a:endParaRPr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3357245" y="3076575"/>
            <a:ext cx="2910840" cy="6578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36" idx="6"/>
            <a:endCxn id="54" idx="2"/>
          </p:cNvCxnSpPr>
          <p:nvPr/>
        </p:nvCxnSpPr>
        <p:spPr>
          <a:xfrm flipV="1">
            <a:off x="2125370" y="3969681"/>
            <a:ext cx="6495415" cy="4032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stCxn id="37" idx="6"/>
          </p:cNvCxnSpPr>
          <p:nvPr/>
        </p:nvCxnSpPr>
        <p:spPr>
          <a:xfrm>
            <a:off x="3716655" y="4623435"/>
            <a:ext cx="1814195" cy="52641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/>
        </p:nvGrpSpPr>
        <p:grpSpPr>
          <a:xfrm>
            <a:off x="6237781" y="1693508"/>
            <a:ext cx="2220619" cy="2220619"/>
            <a:chOff x="5987591" y="1647788"/>
            <a:chExt cx="2220619" cy="2220619"/>
          </a:xfrm>
        </p:grpSpPr>
        <p:grpSp>
          <p:nvGrpSpPr>
            <p:cNvPr id="42" name="组合 41"/>
            <p:cNvGrpSpPr/>
            <p:nvPr/>
          </p:nvGrpSpPr>
          <p:grpSpPr>
            <a:xfrm>
              <a:off x="5987591" y="1647788"/>
              <a:ext cx="2220619" cy="2220619"/>
              <a:chOff x="5938887" y="1794331"/>
              <a:chExt cx="1885360" cy="1885360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6167282" y="2022726"/>
                <a:ext cx="1428570" cy="1428570"/>
              </a:xfrm>
              <a:prstGeom prst="ellipse">
                <a:avLst/>
              </a:prstGeom>
              <a:solidFill>
                <a:srgbClr val="01A49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dirty="0">
                  <a:solidFill>
                    <a:schemeClr val="bg1"/>
                  </a:solidFill>
                  <a:ea typeface="方正兰亭细黑_GBK" panose="02000000000000000000" pitchFamily="2" charset="-122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5938887" y="1794331"/>
                <a:ext cx="1885360" cy="188536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dirty="0">
                  <a:solidFill>
                    <a:schemeClr val="bg1"/>
                  </a:solidFill>
                  <a:ea typeface="方正兰亭细黑_GBK" panose="02000000000000000000" pitchFamily="2" charset="-122"/>
                </a:endParaRPr>
              </a:p>
            </p:txBody>
          </p:sp>
        </p:grpSp>
        <p:sp>
          <p:nvSpPr>
            <p:cNvPr id="45" name="文本框 44"/>
            <p:cNvSpPr txBox="1"/>
            <p:nvPr/>
          </p:nvSpPr>
          <p:spPr>
            <a:xfrm>
              <a:off x="6305717" y="2439642"/>
              <a:ext cx="1585162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利用微信公众账号进行二维码投放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522687" y="4234300"/>
            <a:ext cx="2322286" cy="2322286"/>
            <a:chOff x="5370287" y="4079360"/>
            <a:chExt cx="2322286" cy="2322286"/>
          </a:xfrm>
        </p:grpSpPr>
        <p:grpSp>
          <p:nvGrpSpPr>
            <p:cNvPr id="47" name="组合 46"/>
            <p:cNvGrpSpPr/>
            <p:nvPr/>
          </p:nvGrpSpPr>
          <p:grpSpPr>
            <a:xfrm>
              <a:off x="5370287" y="4079360"/>
              <a:ext cx="2322286" cy="2322286"/>
              <a:chOff x="5938887" y="1794331"/>
              <a:chExt cx="1885360" cy="1885360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6167282" y="2022726"/>
                <a:ext cx="1428570" cy="1428570"/>
              </a:xfrm>
              <a:prstGeom prst="ellipse">
                <a:avLst/>
              </a:prstGeom>
              <a:solidFill>
                <a:srgbClr val="01A49F"/>
              </a:solidFill>
              <a:ln>
                <a:solidFill>
                  <a:srgbClr val="209F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dirty="0">
                  <a:solidFill>
                    <a:schemeClr val="bg1"/>
                  </a:solidFill>
                  <a:ea typeface="方正兰亭细黑_GBK" panose="02000000000000000000" pitchFamily="2" charset="-122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5938887" y="1794331"/>
                <a:ext cx="1885360" cy="188536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dirty="0">
                  <a:solidFill>
                    <a:schemeClr val="bg1"/>
                  </a:solidFill>
                  <a:ea typeface="方正兰亭细黑_GBK" panose="02000000000000000000" pitchFamily="2" charset="-122"/>
                </a:endParaRPr>
              </a:p>
            </p:txBody>
          </p:sp>
        </p:grpSp>
        <p:sp>
          <p:nvSpPr>
            <p:cNvPr id="50" name="文本框 49"/>
            <p:cNvSpPr txBox="1"/>
            <p:nvPr/>
          </p:nvSpPr>
          <p:spPr>
            <a:xfrm>
              <a:off x="5738849" y="4994726"/>
              <a:ext cx="158516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通过论坛社区做二维码推广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20609" y="2485460"/>
            <a:ext cx="2967958" cy="2967958"/>
            <a:chOff x="8432014" y="2410530"/>
            <a:chExt cx="2967958" cy="2967958"/>
          </a:xfrm>
        </p:grpSpPr>
        <p:grpSp>
          <p:nvGrpSpPr>
            <p:cNvPr id="52" name="组合 51"/>
            <p:cNvGrpSpPr/>
            <p:nvPr/>
          </p:nvGrpSpPr>
          <p:grpSpPr>
            <a:xfrm>
              <a:off x="8432014" y="2410530"/>
              <a:ext cx="2967958" cy="2967958"/>
              <a:chOff x="5938887" y="1794331"/>
              <a:chExt cx="1885360" cy="1885360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6167282" y="2022726"/>
                <a:ext cx="1428570" cy="1428570"/>
              </a:xfrm>
              <a:prstGeom prst="ellipse">
                <a:avLst/>
              </a:prstGeom>
              <a:solidFill>
                <a:srgbClr val="01A49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dirty="0">
                  <a:solidFill>
                    <a:schemeClr val="bg1"/>
                  </a:solidFill>
                  <a:ea typeface="方正兰亭细黑_GBK" panose="02000000000000000000" pitchFamily="2" charset="-122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5938887" y="1794331"/>
                <a:ext cx="1885360" cy="188536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dirty="0">
                  <a:solidFill>
                    <a:schemeClr val="bg1"/>
                  </a:solidFill>
                  <a:ea typeface="方正兰亭细黑_GBK" panose="02000000000000000000" pitchFamily="2" charset="-122"/>
                </a:endParaRPr>
              </a:p>
            </p:txBody>
          </p:sp>
        </p:grpSp>
        <p:sp>
          <p:nvSpPr>
            <p:cNvPr id="55" name="文本框 54"/>
            <p:cNvSpPr txBox="1"/>
            <p:nvPr/>
          </p:nvSpPr>
          <p:spPr>
            <a:xfrm>
              <a:off x="9127974" y="3659575"/>
              <a:ext cx="1575435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利用微博进行二维码投放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5" name="图片 4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300"/>
                            </p:stCondLst>
                            <p:childTnLst>
                              <p:par>
                                <p:cTn id="3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 animBg="1"/>
      <p:bldP spid="36" grpId="0" bldLvl="0" animBg="1"/>
      <p:bldP spid="37" grpId="0" bldLvl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标题 3"/>
          <p:cNvSpPr>
            <a:spLocks noGrp="1"/>
          </p:cNvSpPr>
          <p:nvPr/>
        </p:nvSpPr>
        <p:spPr>
          <a:xfrm>
            <a:off x="1981200" y="549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二维码投放推广</a:t>
            </a:r>
            <a:endParaRPr lang="zh-CN" altLang="en-US" sz="2800" b="1" spc="150" dirty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607185" y="1452245"/>
            <a:ext cx="2236470" cy="6915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ctr">
              <a:lnSpc>
                <a:spcPct val="150000"/>
              </a:lnSpc>
            </a:pPr>
            <a:r>
              <a:rPr lang="zh-CN" sz="2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线下地推：</a:t>
            </a:r>
            <a:endParaRPr lang="zh-CN" altLang="zh-CN" sz="26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6" name="云"/>
          <p:cNvSpPr/>
          <p:nvPr/>
        </p:nvSpPr>
        <p:spPr>
          <a:xfrm>
            <a:off x="4065905" y="2569210"/>
            <a:ext cx="3281045" cy="1824355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rgbClr val="01A49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8" name="云"/>
          <p:cNvSpPr/>
          <p:nvPr/>
        </p:nvSpPr>
        <p:spPr>
          <a:xfrm>
            <a:off x="6268085" y="4135755"/>
            <a:ext cx="2183130" cy="120142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rgbClr val="1990A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云"/>
          <p:cNvSpPr/>
          <p:nvPr/>
        </p:nvSpPr>
        <p:spPr>
          <a:xfrm>
            <a:off x="8251190" y="3536315"/>
            <a:ext cx="1504950" cy="85725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0" name="云"/>
          <p:cNvSpPr/>
          <p:nvPr/>
        </p:nvSpPr>
        <p:spPr>
          <a:xfrm>
            <a:off x="7080885" y="2846705"/>
            <a:ext cx="1345565" cy="70739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rgbClr val="5F5CA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1" name="云"/>
          <p:cNvSpPr/>
          <p:nvPr/>
        </p:nvSpPr>
        <p:spPr>
          <a:xfrm>
            <a:off x="2278380" y="4078605"/>
            <a:ext cx="2801620" cy="144526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rgbClr val="5F5CA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" name="云"/>
          <p:cNvSpPr/>
          <p:nvPr/>
        </p:nvSpPr>
        <p:spPr>
          <a:xfrm>
            <a:off x="4963795" y="5334000"/>
            <a:ext cx="1544955" cy="65786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rgbClr val="B2D23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3" name="云"/>
          <p:cNvSpPr/>
          <p:nvPr/>
        </p:nvSpPr>
        <p:spPr>
          <a:xfrm>
            <a:off x="2278380" y="3505835"/>
            <a:ext cx="1076325" cy="66802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rgbClr val="B2D23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4" name="云"/>
          <p:cNvSpPr/>
          <p:nvPr/>
        </p:nvSpPr>
        <p:spPr>
          <a:xfrm>
            <a:off x="3041015" y="2825750"/>
            <a:ext cx="1276350" cy="728345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rgbClr val="1990A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5" name="云"/>
          <p:cNvSpPr/>
          <p:nvPr/>
        </p:nvSpPr>
        <p:spPr>
          <a:xfrm>
            <a:off x="4385945" y="2579370"/>
            <a:ext cx="338455" cy="22860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云"/>
          <p:cNvSpPr/>
          <p:nvPr/>
        </p:nvSpPr>
        <p:spPr>
          <a:xfrm>
            <a:off x="5370830" y="2265680"/>
            <a:ext cx="338455" cy="22860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7" name="云"/>
          <p:cNvSpPr/>
          <p:nvPr/>
        </p:nvSpPr>
        <p:spPr>
          <a:xfrm>
            <a:off x="6829425" y="2667000"/>
            <a:ext cx="338455" cy="22860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8" name="云"/>
          <p:cNvSpPr/>
          <p:nvPr/>
        </p:nvSpPr>
        <p:spPr>
          <a:xfrm>
            <a:off x="8645525" y="3173730"/>
            <a:ext cx="338455" cy="22860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9" name="云"/>
          <p:cNvSpPr/>
          <p:nvPr/>
        </p:nvSpPr>
        <p:spPr>
          <a:xfrm>
            <a:off x="8645525" y="4648200"/>
            <a:ext cx="338455" cy="22860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云"/>
          <p:cNvSpPr/>
          <p:nvPr/>
        </p:nvSpPr>
        <p:spPr>
          <a:xfrm>
            <a:off x="5506085" y="4599940"/>
            <a:ext cx="338455" cy="22860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1" name="云"/>
          <p:cNvSpPr/>
          <p:nvPr/>
        </p:nvSpPr>
        <p:spPr>
          <a:xfrm>
            <a:off x="2435860" y="4393565"/>
            <a:ext cx="338455" cy="228600"/>
          </a:xfrm>
          <a:custGeom>
            <a:avLst/>
            <a:gdLst>
              <a:gd name="connsiteX0" fmla="*/ 4109878 w 7991396"/>
              <a:gd name="connsiteY0" fmla="*/ 0 h 4172540"/>
              <a:gd name="connsiteX1" fmla="*/ 5415487 w 7991396"/>
              <a:gd name="connsiteY1" fmla="*/ 816050 h 4172540"/>
              <a:gd name="connsiteX2" fmla="*/ 6027418 w 7991396"/>
              <a:gd name="connsiteY2" fmla="*/ 677951 h 4172540"/>
              <a:gd name="connsiteX3" fmla="*/ 7489804 w 7991396"/>
              <a:gd name="connsiteY3" fmla="*/ 2140332 h 4172540"/>
              <a:gd name="connsiteX4" fmla="*/ 7483396 w 7991396"/>
              <a:gd name="connsiteY4" fmla="*/ 2203898 h 4172540"/>
              <a:gd name="connsiteX5" fmla="*/ 7991396 w 7991396"/>
              <a:gd name="connsiteY5" fmla="*/ 3146665 h 4172540"/>
              <a:gd name="connsiteX6" fmla="*/ 7456648 w 7991396"/>
              <a:gd name="connsiteY6" fmla="*/ 4106801 h 4172540"/>
              <a:gd name="connsiteX7" fmla="*/ 7330940 w 7991396"/>
              <a:gd name="connsiteY7" fmla="*/ 4172540 h 4172540"/>
              <a:gd name="connsiteX8" fmla="*/ 1079370 w 7991396"/>
              <a:gd name="connsiteY8" fmla="*/ 4172540 h 4172540"/>
              <a:gd name="connsiteX9" fmla="*/ 1015130 w 7991396"/>
              <a:gd name="connsiteY9" fmla="*/ 4169296 h 4172540"/>
              <a:gd name="connsiteX10" fmla="*/ 0 w 7991396"/>
              <a:gd name="connsiteY10" fmla="*/ 3044397 h 4172540"/>
              <a:gd name="connsiteX11" fmla="*/ 1130742 w 7991396"/>
              <a:gd name="connsiteY11" fmla="*/ 1913659 h 4172540"/>
              <a:gd name="connsiteX12" fmla="*/ 1346871 w 7991396"/>
              <a:gd name="connsiteY12" fmla="*/ 1935445 h 4172540"/>
              <a:gd name="connsiteX13" fmla="*/ 2261481 w 7991396"/>
              <a:gd name="connsiteY13" fmla="*/ 1462386 h 4172540"/>
              <a:gd name="connsiteX14" fmla="*/ 2653668 w 7991396"/>
              <a:gd name="connsiteY14" fmla="*/ 1536361 h 4172540"/>
              <a:gd name="connsiteX15" fmla="*/ 2647492 w 7991396"/>
              <a:gd name="connsiteY15" fmla="*/ 1462386 h 4172540"/>
              <a:gd name="connsiteX16" fmla="*/ 4109878 w 7991396"/>
              <a:gd name="connsiteY16" fmla="*/ 0 h 41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4913630" y="3475355"/>
            <a:ext cx="17945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广告屏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6508750" y="4648200"/>
            <a:ext cx="17945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报纸、杂志</a:t>
            </a:r>
            <a:endParaRPr lang="zh-CN" altLang="en-US"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4913630" y="5552440"/>
            <a:ext cx="1794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DM单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2435860" y="4873625"/>
            <a:ext cx="24771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户外广告大屏幕</a:t>
            </a:r>
            <a:endParaRPr lang="zh-CN" altLang="en-US"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2518410" y="3729990"/>
            <a:ext cx="66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包装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7278370" y="3103880"/>
            <a:ext cx="10248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名片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8557260" y="3871595"/>
            <a:ext cx="10248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灯箱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3186430" y="3103880"/>
            <a:ext cx="10248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宣传单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8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3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8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3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8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3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8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3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8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3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366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Box 4"/>
          <p:cNvSpPr txBox="1"/>
          <p:nvPr/>
        </p:nvSpPr>
        <p:spPr>
          <a:xfrm>
            <a:off x="4088396" y="3911476"/>
            <a:ext cx="40344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二维码营销的注意事项</a:t>
            </a:r>
            <a:endParaRPr lang="zh-CN" altLang="en-US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2402205" y="4548505"/>
            <a:ext cx="747522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sz="1400" dirty="0">
                <a:latin typeface="微软雅黑" panose="020B0503020204020204" charset="-122"/>
                <a:ea typeface="微软雅黑" panose="020B0503020204020204" charset="-122"/>
              </a:rPr>
              <a:t>二维码营销最基础的目的是引导用户进入你的手机网站，直接让消费者看到你希望他看到的内容。但在实际运用移动二维码进行营销时，用户不是看到任何二维码都会进行扫描，只有对产品或活动感兴趣，才会扫描。从这点出发，商家必须在制作、展示、用户扫描、查看等每一个环节，充分考虑用户的心理和习惯。</a:t>
            </a:r>
            <a:endParaRPr lang="zh-CN" altLang="zh-CN" sz="1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805680" y="1079500"/>
            <a:ext cx="2598420" cy="2598420"/>
            <a:chOff x="7568" y="1700"/>
            <a:chExt cx="4092" cy="4092"/>
          </a:xfrm>
        </p:grpSpPr>
        <p:sp>
          <p:nvSpPr>
            <p:cNvPr id="11" name="椭圆 10"/>
            <p:cNvSpPr/>
            <p:nvPr/>
          </p:nvSpPr>
          <p:spPr>
            <a:xfrm>
              <a:off x="7568" y="1700"/>
              <a:ext cx="4092" cy="4092"/>
            </a:xfrm>
            <a:prstGeom prst="ellipse">
              <a:avLst/>
            </a:prstGeom>
            <a:solidFill>
              <a:srgbClr val="01A49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715" y="1847"/>
              <a:ext cx="3798" cy="37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标题 1"/>
            <p:cNvSpPr txBox="1"/>
            <p:nvPr/>
          </p:nvSpPr>
          <p:spPr>
            <a:xfrm>
              <a:off x="7892" y="2850"/>
              <a:ext cx="3444" cy="179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6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03</a:t>
              </a:r>
              <a:endPara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9878060" y="3724275"/>
            <a:ext cx="1200785" cy="120078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202055" y="3724275"/>
            <a:ext cx="1200785" cy="1200785"/>
          </a:xfrm>
          <a:prstGeom prst="ellipse">
            <a:avLst/>
          </a:prstGeom>
          <a:solidFill>
            <a:srgbClr val="199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5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标题 3"/>
          <p:cNvSpPr>
            <a:spLocks noGrp="1"/>
          </p:cNvSpPr>
          <p:nvPr/>
        </p:nvSpPr>
        <p:spPr>
          <a:xfrm>
            <a:off x="1981200" y="633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二维码营销的注意事项</a:t>
            </a:r>
            <a:endParaRPr lang="zh-CN" altLang="en-US" sz="2800" b="1" spc="150" dirty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436370" y="1938020"/>
            <a:ext cx="5583555" cy="1085850"/>
            <a:chOff x="2262" y="3052"/>
            <a:chExt cx="8793" cy="1710"/>
          </a:xfrm>
        </p:grpSpPr>
        <p:sp>
          <p:nvSpPr>
            <p:cNvPr id="3" name="圆角矩形 2"/>
            <p:cNvSpPr/>
            <p:nvPr>
              <p:custDataLst>
                <p:tags r:id="rId1"/>
              </p:custDataLst>
            </p:nvPr>
          </p:nvSpPr>
          <p:spPr>
            <a:xfrm>
              <a:off x="3257" y="3305"/>
              <a:ext cx="7799" cy="120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glow rad="127000">
                <a:srgbClr val="01A49F"/>
              </a:glow>
              <a:outerShdw blurRad="50800" dist="38100" dir="2700000" algn="tl" rotWithShape="0">
                <a:srgbClr val="01A49F">
                  <a:alpha val="40000"/>
                </a:srgbClr>
              </a:outerShdw>
            </a:effectLst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468000" tIns="45720" rIns="91440" bIns="45720" numCol="1" spcCol="0" rtlCol="0" fromWordArt="0" anchor="ctr" anchorCtr="0" forceAA="0" compatLnSpc="1">
              <a:normAutofit/>
            </a:bodyPr>
            <a:p>
              <a:r>
                <a:rPr lang="zh-CN" altLang="zh-CN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为用户提供有价值的扫码理由</a:t>
              </a:r>
              <a:endParaRPr lang="zh-CN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  <p:sp>
          <p:nvSpPr>
            <p:cNvPr id="9" name="椭圆 8"/>
            <p:cNvSpPr/>
            <p:nvPr>
              <p:custDataLst>
                <p:tags r:id="rId2"/>
              </p:custDataLst>
            </p:nvPr>
          </p:nvSpPr>
          <p:spPr>
            <a:xfrm>
              <a:off x="2262" y="3052"/>
              <a:ext cx="1710" cy="1710"/>
            </a:xfrm>
            <a:prstGeom prst="ellipse">
              <a:avLst/>
            </a:prstGeom>
            <a:solidFill>
              <a:srgbClr val="1990AE"/>
            </a:solidFill>
            <a:ln>
              <a:noFill/>
            </a:ln>
            <a:effectLst>
              <a:glow rad="127000">
                <a:srgbClr val="FFFFFF"/>
              </a:glow>
              <a:outerShdw blurRad="50800" dist="38100" dir="5400000" algn="t" rotWithShape="0">
                <a:srgbClr val="FFFFFF">
                  <a:lumMod val="75000"/>
                  <a:alpha val="40000"/>
                </a:srgbClr>
              </a:outerShdw>
            </a:effectLst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椭圆 9"/>
            <p:cNvSpPr/>
            <p:nvPr>
              <p:custDataLst>
                <p:tags r:id="rId3"/>
              </p:custDataLst>
            </p:nvPr>
          </p:nvSpPr>
          <p:spPr>
            <a:xfrm>
              <a:off x="2410" y="3199"/>
              <a:ext cx="1416" cy="1416"/>
            </a:xfrm>
            <a:prstGeom prst="ellipse">
              <a:avLst/>
            </a:prstGeom>
            <a:noFill/>
            <a:ln>
              <a:solidFill>
                <a:srgbClr val="FFFFFF"/>
              </a:solidFill>
              <a:prstDash val="dash"/>
            </a:ln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rmAutofit/>
            </a:bodyPr>
            <a:p>
              <a:pPr algn="ctr"/>
              <a:r>
                <a:rPr lang="en-US" altLang="zh-CN" sz="280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+mn-ea"/>
                </a:rPr>
                <a:t>01</a:t>
              </a:r>
              <a:endParaRPr lang="en-US" altLang="zh-CN" sz="28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536440" y="3025140"/>
            <a:ext cx="5586095" cy="1088390"/>
            <a:chOff x="7144" y="4764"/>
            <a:chExt cx="8797" cy="1714"/>
          </a:xfrm>
        </p:grpSpPr>
        <p:sp>
          <p:nvSpPr>
            <p:cNvPr id="24" name="圆角矩形 23"/>
            <p:cNvSpPr/>
            <p:nvPr>
              <p:custDataLst>
                <p:tags r:id="rId4"/>
              </p:custDataLst>
            </p:nvPr>
          </p:nvSpPr>
          <p:spPr>
            <a:xfrm>
              <a:off x="8143" y="5017"/>
              <a:ext cx="7799" cy="120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glow rad="127000">
                <a:srgbClr val="1990AE"/>
              </a:glow>
              <a:outerShdw blurRad="50800" dist="38100" dir="2700000" algn="tl" rotWithShape="0">
                <a:srgbClr val="1990AE">
                  <a:alpha val="40000"/>
                </a:srgbClr>
              </a:outerShdw>
            </a:effectLst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468000" tIns="45720" rIns="91440" bIns="45720" numCol="1" spcCol="0" rtlCol="0" fromWordArt="0" anchor="ctr" anchorCtr="0" forceAA="0" compatLnSpc="1">
              <a:normAutofit/>
            </a:bodyPr>
            <a:p>
              <a:r>
                <a:rPr lang="zh-CN" altLang="zh-CN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把二维码放在合适的地点</a:t>
              </a:r>
              <a:endParaRPr lang="zh-CN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5"/>
              </p:custDataLst>
            </p:nvPr>
          </p:nvSpPr>
          <p:spPr>
            <a:xfrm>
              <a:off x="7144" y="4764"/>
              <a:ext cx="1714" cy="1714"/>
            </a:xfrm>
            <a:prstGeom prst="ellipse">
              <a:avLst/>
            </a:prstGeom>
            <a:solidFill>
              <a:srgbClr val="01A49F"/>
            </a:solidFill>
            <a:ln>
              <a:noFill/>
            </a:ln>
            <a:effectLst>
              <a:glow rad="127000">
                <a:srgbClr val="FFFFFF"/>
              </a:glow>
              <a:outerShdw blurRad="50800" dist="38100" dir="5400000" algn="t" rotWithShape="0">
                <a:srgbClr val="FFFFFF">
                  <a:lumMod val="75000"/>
                  <a:alpha val="40000"/>
                </a:srgbClr>
              </a:outerShdw>
            </a:effectLst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6"/>
              </p:custDataLst>
            </p:nvPr>
          </p:nvSpPr>
          <p:spPr>
            <a:xfrm>
              <a:off x="7292" y="4911"/>
              <a:ext cx="1419" cy="1419"/>
            </a:xfrm>
            <a:prstGeom prst="ellipse">
              <a:avLst/>
            </a:prstGeom>
            <a:noFill/>
            <a:ln>
              <a:solidFill>
                <a:srgbClr val="FFFFFF"/>
              </a:solidFill>
              <a:prstDash val="dash"/>
            </a:ln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rmAutofit/>
            </a:bodyPr>
            <a:p>
              <a:pPr algn="ctr"/>
              <a:r>
                <a:rPr lang="en-US" altLang="zh-CN" sz="280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+mn-ea"/>
                </a:rPr>
                <a:t>02</a:t>
              </a:r>
              <a:endParaRPr lang="en-US" altLang="zh-CN" sz="28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34465" y="4114165"/>
            <a:ext cx="5586095" cy="1088390"/>
            <a:chOff x="2259" y="6479"/>
            <a:chExt cx="8797" cy="1714"/>
          </a:xfrm>
        </p:grpSpPr>
        <p:sp>
          <p:nvSpPr>
            <p:cNvPr id="29" name="圆角矩形 28"/>
            <p:cNvSpPr/>
            <p:nvPr>
              <p:custDataLst>
                <p:tags r:id="rId7"/>
              </p:custDataLst>
            </p:nvPr>
          </p:nvSpPr>
          <p:spPr>
            <a:xfrm>
              <a:off x="3258" y="6810"/>
              <a:ext cx="7798" cy="120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glow rad="127000">
                <a:srgbClr val="01A49F"/>
              </a:glow>
              <a:outerShdw blurRad="50800" dist="38100" dir="2700000" algn="tl" rotWithShape="0">
                <a:srgbClr val="01A49F">
                  <a:alpha val="40000"/>
                </a:srgbClr>
              </a:outerShdw>
            </a:effectLst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468000" tIns="45720" rIns="91440" bIns="45720" numCol="1" spcCol="0" rtlCol="0" fromWordArt="0" anchor="ctr" anchorCtr="0" forceAA="0" compatLnSpc="1">
              <a:normAutofit/>
            </a:bodyPr>
            <a:p>
              <a:r>
                <a:rPr lang="zh-CN" altLang="zh-CN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确保二维码扫描成功率</a:t>
              </a:r>
              <a:endParaRPr lang="zh-CN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  <p:sp>
          <p:nvSpPr>
            <p:cNvPr id="31" name="椭圆 30"/>
            <p:cNvSpPr/>
            <p:nvPr>
              <p:custDataLst>
                <p:tags r:id="rId8"/>
              </p:custDataLst>
            </p:nvPr>
          </p:nvSpPr>
          <p:spPr>
            <a:xfrm>
              <a:off x="2259" y="6479"/>
              <a:ext cx="1714" cy="1714"/>
            </a:xfrm>
            <a:prstGeom prst="ellipse">
              <a:avLst/>
            </a:prstGeom>
            <a:solidFill>
              <a:srgbClr val="1990AE"/>
            </a:solidFill>
            <a:ln>
              <a:noFill/>
            </a:ln>
            <a:effectLst>
              <a:glow rad="127000">
                <a:srgbClr val="FFFFFF"/>
              </a:glow>
              <a:outerShdw blurRad="50800" dist="38100" dir="5400000" algn="t" rotWithShape="0">
                <a:srgbClr val="FFFFFF">
                  <a:lumMod val="75000"/>
                  <a:alpha val="40000"/>
                </a:srgbClr>
              </a:outerShdw>
            </a:effectLst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2" name="椭圆 31"/>
            <p:cNvSpPr/>
            <p:nvPr>
              <p:custDataLst>
                <p:tags r:id="rId9"/>
              </p:custDataLst>
            </p:nvPr>
          </p:nvSpPr>
          <p:spPr>
            <a:xfrm>
              <a:off x="2407" y="6627"/>
              <a:ext cx="1419" cy="1419"/>
            </a:xfrm>
            <a:prstGeom prst="ellipse">
              <a:avLst/>
            </a:prstGeom>
            <a:noFill/>
            <a:ln>
              <a:solidFill>
                <a:srgbClr val="FFFFFF"/>
              </a:solidFill>
              <a:prstDash val="dash"/>
            </a:ln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rmAutofit/>
            </a:bodyPr>
            <a:p>
              <a:pPr algn="ctr"/>
              <a:r>
                <a:rPr lang="en-US" altLang="zh-CN" sz="280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+mn-ea"/>
                </a:rPr>
                <a:t>03</a:t>
              </a:r>
              <a:endParaRPr lang="en-US" altLang="zh-CN" sz="28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537075" y="5203825"/>
            <a:ext cx="5586095" cy="1088390"/>
            <a:chOff x="7145" y="8195"/>
            <a:chExt cx="8797" cy="1714"/>
          </a:xfrm>
        </p:grpSpPr>
        <p:sp>
          <p:nvSpPr>
            <p:cNvPr id="21" name="圆角矩形 20"/>
            <p:cNvSpPr/>
            <p:nvPr>
              <p:custDataLst>
                <p:tags r:id="rId10"/>
              </p:custDataLst>
            </p:nvPr>
          </p:nvSpPr>
          <p:spPr>
            <a:xfrm>
              <a:off x="8144" y="8525"/>
              <a:ext cx="7798" cy="120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glow rad="127000">
                <a:srgbClr val="1990AE"/>
              </a:glow>
              <a:outerShdw blurRad="50800" dist="38100" dir="2700000" algn="tl" rotWithShape="0">
                <a:srgbClr val="1990AE">
                  <a:alpha val="40000"/>
                </a:srgbClr>
              </a:outerShdw>
            </a:effectLst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468000" tIns="45720" rIns="91440" bIns="45720" numCol="1" spcCol="0" rtlCol="0" fromWordArt="0" anchor="ctr" anchorCtr="0" forceAA="0" compatLnSpc="1">
              <a:normAutofit fontScale="90000" lnSpcReduction="10000"/>
            </a:bodyPr>
            <a:p>
              <a:endParaRPr lang="zh-CN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r>
                <a:rPr lang="zh-CN" altLang="zh-CN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内容编排要简洁</a:t>
              </a:r>
              <a:endParaRPr lang="zh-CN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endParaRPr lang="fr-FR" altLang="zh-CN" dirty="0">
                <a:solidFill>
                  <a:srgbClr val="000000"/>
                </a:solidFill>
              </a:endParaRPr>
            </a:p>
          </p:txBody>
        </p:sp>
        <p:sp>
          <p:nvSpPr>
            <p:cNvPr id="23" name="椭圆 22"/>
            <p:cNvSpPr/>
            <p:nvPr>
              <p:custDataLst>
                <p:tags r:id="rId11"/>
              </p:custDataLst>
            </p:nvPr>
          </p:nvSpPr>
          <p:spPr>
            <a:xfrm>
              <a:off x="7145" y="8195"/>
              <a:ext cx="1714" cy="1714"/>
            </a:xfrm>
            <a:prstGeom prst="ellipse">
              <a:avLst/>
            </a:prstGeom>
            <a:solidFill>
              <a:srgbClr val="01A49F"/>
            </a:solidFill>
            <a:ln>
              <a:noFill/>
            </a:ln>
            <a:effectLst>
              <a:glow rad="127000">
                <a:srgbClr val="FFFFFF"/>
              </a:glow>
              <a:outerShdw blurRad="50800" dist="38100" dir="5400000" algn="t" rotWithShape="0">
                <a:srgbClr val="FFFFFF">
                  <a:lumMod val="75000"/>
                  <a:alpha val="40000"/>
                </a:srgbClr>
              </a:outerShdw>
            </a:effectLst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8" name="椭圆 27"/>
            <p:cNvSpPr/>
            <p:nvPr>
              <p:custDataLst>
                <p:tags r:id="rId12"/>
              </p:custDataLst>
            </p:nvPr>
          </p:nvSpPr>
          <p:spPr>
            <a:xfrm>
              <a:off x="7292" y="8342"/>
              <a:ext cx="1419" cy="1419"/>
            </a:xfrm>
            <a:prstGeom prst="ellipse">
              <a:avLst/>
            </a:prstGeom>
            <a:noFill/>
            <a:ln>
              <a:solidFill>
                <a:srgbClr val="FFFFFF"/>
              </a:solidFill>
              <a:prstDash val="dash"/>
            </a:ln>
          </p:spPr>
          <p:style>
            <a:lnRef idx="2">
              <a:srgbClr val="83B40D">
                <a:shade val="50000"/>
              </a:srgbClr>
            </a:lnRef>
            <a:fillRef idx="1">
              <a:srgbClr val="83B40D"/>
            </a:fillRef>
            <a:effectRef idx="0">
              <a:srgbClr val="83B40D"/>
            </a:effectRef>
            <a:fontRef idx="minor">
              <a:srgbClr val="FFFFFF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rmAutofit/>
            </a:bodyPr>
            <a:p>
              <a:pPr algn="ctr"/>
              <a:r>
                <a:rPr lang="en-US" altLang="zh-CN" sz="280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+mn-ea"/>
                </a:rPr>
                <a:t>04</a:t>
              </a:r>
              <a:endParaRPr lang="en-US" altLang="zh-CN" sz="28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+mn-ea"/>
              </a:endParaRPr>
            </a:p>
          </p:txBody>
        </p:sp>
      </p:grpSp>
      <p:pic>
        <p:nvPicPr>
          <p:cNvPr id="4" name="图片 3" descr="201493093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49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49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49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49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椭圆 4"/>
          <p:cNvSpPr/>
          <p:nvPr/>
        </p:nvSpPr>
        <p:spPr>
          <a:xfrm>
            <a:off x="3344545" y="2646045"/>
            <a:ext cx="1299845" cy="1299845"/>
          </a:xfrm>
          <a:prstGeom prst="ellipse">
            <a:avLst/>
          </a:prstGeom>
          <a:solidFill>
            <a:srgbClr val="437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7563485" y="2632075"/>
            <a:ext cx="1299845" cy="129984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348480" y="1560195"/>
            <a:ext cx="3494405" cy="3470275"/>
          </a:xfrm>
          <a:prstGeom prst="ellipse">
            <a:avLst/>
          </a:prstGeom>
          <a:solidFill>
            <a:srgbClr val="01A49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4466590" y="1689735"/>
            <a:ext cx="3255010" cy="323342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75470" y="2849245"/>
            <a:ext cx="893445" cy="893445"/>
          </a:xfrm>
          <a:prstGeom prst="ellipse">
            <a:avLst/>
          </a:prstGeom>
          <a:solidFill>
            <a:srgbClr val="775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903730" y="2835910"/>
            <a:ext cx="893445" cy="893445"/>
          </a:xfrm>
          <a:prstGeom prst="ellipse">
            <a:avLst/>
          </a:prstGeom>
          <a:solidFill>
            <a:srgbClr val="199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标题 10"/>
          <p:cNvSpPr>
            <a:spLocks noGrp="1"/>
          </p:cNvSpPr>
          <p:nvPr>
            <p:ph type="ctrTitle"/>
          </p:nvPr>
        </p:nvSpPr>
        <p:spPr>
          <a:xfrm>
            <a:off x="4029075" y="2216150"/>
            <a:ext cx="4134485" cy="2131060"/>
          </a:xfrm>
        </p:spPr>
        <p:txBody>
          <a:bodyPr>
            <a:noAutofit/>
          </a:bodyPr>
          <a:p>
            <a:pPr algn="ctr" fontAlgn="auto">
              <a:lnSpc>
                <a:spcPct val="100000"/>
              </a:lnSpc>
            </a:pPr>
            <a:r>
              <a:rPr lang="zh-CN" altLang="en-US" sz="9600" b="1" dirty="0" smtClean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谢谢</a:t>
            </a:r>
            <a:br>
              <a:rPr lang="zh-CN" altLang="en-US" sz="9600" b="1" dirty="0" smtClean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5400" b="1" dirty="0" smtClean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Thanks</a:t>
            </a:r>
            <a:endParaRPr lang="en-US" altLang="zh-CN" sz="5400" b="1" dirty="0" smtClean="0">
              <a:solidFill>
                <a:schemeClr val="bg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" name="图片 7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7" grpId="0" animBg="1"/>
      <p:bldP spid="10" grpId="0" animBg="1"/>
      <p:bldP spid="4" grpId="0" animBg="1"/>
      <p:bldP spid="3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981200" y="5493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目 录</a:t>
            </a:r>
            <a:b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 dirty="0" smtClean="0">
                <a:solidFill>
                  <a:srgbClr val="01A49F"/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r>
              <a:rPr lang="en-US" altLang="zh-CN" sz="1800" b="1" dirty="0" smtClean="0">
                <a:solidFill>
                  <a:srgbClr val="01A49F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en-US" altLang="zh-CN" sz="1800" b="1" dirty="0" smtClean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82165" y="2061845"/>
            <a:ext cx="2078990" cy="3997960"/>
          </a:xfrm>
          <a:prstGeom prst="rect">
            <a:avLst/>
          </a:prstGeom>
          <a:solidFill>
            <a:srgbClr val="01A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408555" y="2633980"/>
            <a:ext cx="1399540" cy="1399540"/>
          </a:xfrm>
          <a:prstGeom prst="ellipse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149215" y="2061845"/>
            <a:ext cx="2078990" cy="3997960"/>
          </a:xfrm>
          <a:prstGeom prst="rect">
            <a:avLst/>
          </a:prstGeom>
          <a:solidFill>
            <a:srgbClr val="199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508250" y="2971165"/>
            <a:ext cx="1177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1"/>
                </a:solidFill>
              </a:rPr>
              <a:t>01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2165" y="4578350"/>
            <a:ext cx="20789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二维码营销</a:t>
            </a:r>
            <a:endParaRPr lang="zh-CN" altLang="en-US" sz="20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概述</a:t>
            </a:r>
            <a:endParaRPr lang="zh-CN" altLang="en-US" sz="20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9215" y="4584700"/>
            <a:ext cx="20789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二维码营销</a:t>
            </a:r>
            <a:endParaRPr lang="zh-CN" altLang="en-US" sz="2000" b="1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实施</a:t>
            </a:r>
            <a:endParaRPr lang="zh-CN" altLang="en-US" sz="20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25155" y="2061845"/>
            <a:ext cx="2091690" cy="3997960"/>
          </a:xfrm>
          <a:prstGeom prst="rect">
            <a:avLst/>
          </a:prstGeom>
          <a:solidFill>
            <a:srgbClr val="437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5455285" y="2625090"/>
            <a:ext cx="1399540" cy="1399540"/>
          </a:xfrm>
          <a:prstGeom prst="ellipse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5554980" y="2962275"/>
            <a:ext cx="1177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1"/>
                </a:solidFill>
              </a:rPr>
              <a:t>02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8603615" y="2617470"/>
            <a:ext cx="1407160" cy="1407160"/>
          </a:xfrm>
          <a:prstGeom prst="ellipse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8725535" y="2957830"/>
            <a:ext cx="11849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1"/>
                </a:solidFill>
              </a:rPr>
              <a:t>03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25155" y="4585970"/>
            <a:ext cx="20916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二维码营销的</a:t>
            </a:r>
            <a:endParaRPr lang="zh-CN" altLang="en-US" sz="20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注意事项</a:t>
            </a:r>
            <a:endParaRPr lang="zh-CN" altLang="en-US" sz="20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49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49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49"/>
                            </p:stCondLst>
                            <p:childTnLst>
                              <p:par>
                                <p:cTn id="6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 animBg="1"/>
      <p:bldP spid="13" grpId="0"/>
      <p:bldP spid="14" grpId="0"/>
      <p:bldP spid="20" grpId="0" animBg="1"/>
      <p:bldP spid="18" grpId="0"/>
      <p:bldP spid="21" grpId="0" animBg="1"/>
      <p:bldP spid="22" grpId="0"/>
      <p:bldP spid="19" grpId="0" animBg="1"/>
      <p:bldP spid="23" grpId="0" animBg="1"/>
      <p:bldP spid="24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椭圆 13"/>
          <p:cNvSpPr/>
          <p:nvPr>
            <p:custDataLst>
              <p:tags r:id="rId1"/>
            </p:custDataLst>
          </p:nvPr>
        </p:nvSpPr>
        <p:spPr>
          <a:xfrm>
            <a:off x="3541558" y="2607565"/>
            <a:ext cx="2445014" cy="2519170"/>
          </a:xfrm>
          <a:prstGeom prst="ellipse">
            <a:avLst/>
          </a:prstGeom>
          <a:solidFill>
            <a:srgbClr val="53548A"/>
          </a:solidFill>
          <a:ln>
            <a:noFill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椭圆 14"/>
          <p:cNvSpPr/>
          <p:nvPr>
            <p:custDataLst>
              <p:tags r:id="rId2"/>
            </p:custDataLst>
          </p:nvPr>
        </p:nvSpPr>
        <p:spPr>
          <a:xfrm>
            <a:off x="5668135" y="2607565"/>
            <a:ext cx="2399465" cy="2519170"/>
          </a:xfrm>
          <a:prstGeom prst="ellipse">
            <a:avLst/>
          </a:prstGeom>
          <a:solidFill>
            <a:srgbClr val="438086"/>
          </a:solidFill>
          <a:ln>
            <a:noFill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" name="椭圆 19"/>
          <p:cNvSpPr/>
          <p:nvPr>
            <p:custDataLst>
              <p:tags r:id="rId3"/>
            </p:custDataLst>
          </p:nvPr>
        </p:nvSpPr>
        <p:spPr>
          <a:xfrm>
            <a:off x="5735849" y="3105926"/>
            <a:ext cx="1423815" cy="1520492"/>
          </a:xfrm>
          <a:prstGeom prst="ellipse">
            <a:avLst/>
          </a:prstGeom>
          <a:noFill/>
          <a:ln>
            <a:solidFill>
              <a:srgbClr val="A04DA3"/>
            </a:solidFill>
            <a:prstDash val="dash"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>
            <p:custDataLst>
              <p:tags r:id="rId4"/>
            </p:custDataLst>
          </p:nvPr>
        </p:nvSpPr>
        <p:spPr>
          <a:xfrm>
            <a:off x="4538966" y="3105926"/>
            <a:ext cx="1423815" cy="1520492"/>
          </a:xfrm>
          <a:prstGeom prst="ellipse">
            <a:avLst/>
          </a:prstGeom>
          <a:noFill/>
          <a:ln>
            <a:solidFill>
              <a:srgbClr val="A04DA3"/>
            </a:solidFill>
            <a:prstDash val="dash"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6644640" y="3442970"/>
            <a:ext cx="4871085" cy="9290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矩形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644770" y="3358220"/>
            <a:ext cx="424487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 indent="0" algn="l" fontAlgn="auto">
              <a:lnSpc>
                <a:spcPct val="150000"/>
              </a:lnSpc>
              <a:buNone/>
            </a:pPr>
            <a:r>
              <a:rPr lang="zh-CN" altLang="zh-CN" sz="1400" b="1" dirty="0">
                <a:solidFill>
                  <a:srgbClr val="4376AB"/>
                </a:solidFill>
                <a:latin typeface="微软雅黑" panose="020B0503020204020204" charset="-122"/>
              </a:rPr>
              <a:t>学习重点：</a:t>
            </a:r>
            <a:endParaRPr lang="zh-CN" altLang="zh-CN" sz="1400" b="1" dirty="0">
              <a:solidFill>
                <a:srgbClr val="4376AB"/>
              </a:solidFill>
              <a:latin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  <a:buNone/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charset="-122"/>
              </a:rPr>
              <a:t>熟悉二维码的应用领域，</a:t>
            </a:r>
            <a:endParaRPr lang="zh-CN" altLang="zh-CN" sz="1400" b="1" dirty="0">
              <a:solidFill>
                <a:schemeClr val="tx1"/>
              </a:solidFill>
              <a:latin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  <a:buNone/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charset="-122"/>
              </a:rPr>
              <a:t>掌握二维码营销的内容与策划方法</a:t>
            </a:r>
            <a:endParaRPr lang="zh-CN" altLang="zh-CN" sz="1400" b="1" dirty="0">
              <a:solidFill>
                <a:schemeClr val="tx1"/>
              </a:solidFill>
              <a:latin typeface="微软雅黑" panose="020B0503020204020204" charset="-122"/>
            </a:endParaRPr>
          </a:p>
        </p:txBody>
      </p:sp>
      <p:sp>
        <p:nvSpPr>
          <p:cNvPr id="26" name="矩形 25"/>
          <p:cNvSpPr/>
          <p:nvPr>
            <p:custDataLst>
              <p:tags r:id="rId7"/>
            </p:custDataLst>
          </p:nvPr>
        </p:nvSpPr>
        <p:spPr>
          <a:xfrm>
            <a:off x="83820" y="3443605"/>
            <a:ext cx="4871085" cy="9277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7" name="矩形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820" y="3345180"/>
            <a:ext cx="487172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 indent="0" algn="r" fontAlgn="auto">
              <a:lnSpc>
                <a:spcPct val="150000"/>
              </a:lnSpc>
            </a:pPr>
            <a:r>
              <a:rPr lang="zh-CN" altLang="zh-CN" sz="1400" b="1" dirty="0">
                <a:solidFill>
                  <a:srgbClr val="53548A"/>
                </a:solidFill>
                <a:latin typeface="微软雅黑" panose="020B0503020204020204" charset="-122"/>
              </a:rPr>
              <a:t>学习目标：</a:t>
            </a:r>
            <a:endParaRPr lang="zh-CN" altLang="zh-CN" sz="1400" b="1" dirty="0">
              <a:solidFill>
                <a:srgbClr val="53548A"/>
              </a:solidFill>
              <a:latin typeface="微软雅黑" panose="020B0503020204020204" charset="-122"/>
            </a:endParaRPr>
          </a:p>
          <a:p>
            <a:pPr indent="0" algn="r" fontAlgn="auto">
              <a:lnSpc>
                <a:spcPct val="150000"/>
              </a:lnSpc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charset="-122"/>
              </a:rPr>
              <a:t>熟悉二维码的应用领域，了解二维码的制作方式</a:t>
            </a:r>
            <a:endParaRPr lang="zh-CN" altLang="zh-CN" sz="1400" b="1" dirty="0">
              <a:solidFill>
                <a:schemeClr val="tx1"/>
              </a:solidFill>
              <a:latin typeface="微软雅黑" panose="020B0503020204020204" charset="-122"/>
            </a:endParaRPr>
          </a:p>
          <a:p>
            <a:pPr indent="0" algn="r" fontAlgn="auto">
              <a:lnSpc>
                <a:spcPct val="150000"/>
              </a:lnSpc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charset="-122"/>
              </a:rPr>
              <a:t>掌握二维码营销的内容与策划方法</a:t>
            </a:r>
            <a:endParaRPr lang="zh-CN" altLang="zh-CN" sz="1400" b="1" dirty="0">
              <a:solidFill>
                <a:schemeClr val="tx1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9"/>
            </p:custDataLst>
          </p:nvPr>
        </p:nvSpPr>
        <p:spPr>
          <a:xfrm>
            <a:off x="1650680" y="1034290"/>
            <a:ext cx="84982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+mj-cs"/>
                <a:sym typeface="Arial" panose="020B0604020202020204" pitchFamily="34" charset="0"/>
              </a:rPr>
              <a:t>学习目标及学习重点</a:t>
            </a:r>
            <a:endParaRPr lang="zh-CN" altLang="en-US" sz="2800" b="1" dirty="0" smtClean="0">
              <a:latin typeface="微软雅黑" panose="020B0503020204020204" charset="-122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pic>
        <p:nvPicPr>
          <p:cNvPr id="3" name="图片 2" descr="201493093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9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99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99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99"/>
                            </p:stCondLst>
                            <p:childTnLst>
                              <p:par>
                                <p:cTn id="2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99"/>
                            </p:stCondLst>
                            <p:childTnLst>
                              <p:par>
                                <p:cTn id="3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99"/>
                            </p:stCondLst>
                            <p:childTnLst>
                              <p:par>
                                <p:cTn id="3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21" grpId="0" animBg="1"/>
      <p:bldP spid="27" grpId="0"/>
      <p:bldP spid="15" grpId="0" animBg="1"/>
      <p:bldP spid="20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4840605" y="1103630"/>
            <a:ext cx="2598420" cy="2598420"/>
            <a:chOff x="7623" y="1738"/>
            <a:chExt cx="4092" cy="4092"/>
          </a:xfrm>
        </p:grpSpPr>
        <p:sp>
          <p:nvSpPr>
            <p:cNvPr id="4" name="椭圆 3"/>
            <p:cNvSpPr/>
            <p:nvPr/>
          </p:nvSpPr>
          <p:spPr>
            <a:xfrm>
              <a:off x="7623" y="1738"/>
              <a:ext cx="4092" cy="4092"/>
            </a:xfrm>
            <a:prstGeom prst="ellipse">
              <a:avLst/>
            </a:prstGeom>
            <a:solidFill>
              <a:srgbClr val="01A49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7770" y="1885"/>
              <a:ext cx="3798" cy="37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标题 1"/>
            <p:cNvSpPr txBox="1"/>
            <p:nvPr/>
          </p:nvSpPr>
          <p:spPr>
            <a:xfrm>
              <a:off x="7947" y="2888"/>
              <a:ext cx="3444" cy="179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6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01</a:t>
              </a:r>
              <a:endPara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7" name="TextBox 4"/>
          <p:cNvSpPr txBox="1"/>
          <p:nvPr/>
        </p:nvSpPr>
        <p:spPr>
          <a:xfrm>
            <a:off x="3931920" y="3883660"/>
            <a:ext cx="4345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二维码营销概述</a:t>
            </a:r>
            <a:endParaRPr lang="zh-CN" altLang="en-US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9878060" y="3748405"/>
            <a:ext cx="1200785" cy="120078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202055" y="3748405"/>
            <a:ext cx="1200785" cy="1200785"/>
          </a:xfrm>
          <a:prstGeom prst="ellipse">
            <a:avLst/>
          </a:prstGeom>
          <a:solidFill>
            <a:srgbClr val="437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8"/>
          <p:cNvSpPr txBox="1"/>
          <p:nvPr/>
        </p:nvSpPr>
        <p:spPr>
          <a:xfrm>
            <a:off x="2402205" y="4515485"/>
            <a:ext cx="7475220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sz="1400" dirty="0">
                <a:latin typeface="微软雅黑" panose="020B0503020204020204" charset="-122"/>
                <a:ea typeface="微软雅黑" panose="020B0503020204020204" charset="-122"/>
              </a:rPr>
              <a:t>二维码营销是指通过二维码图案的传播，引导消费者扫描二维码，获取产品资讯、商家推广活动，并刺激消费者进行购买行为的新型营销方式。二维码常见的互动类型有视频、电商、订阅信息、社会化媒体、商店地址等。</a:t>
            </a:r>
            <a:endParaRPr sz="1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" name="图片 10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99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99"/>
                            </p:stCondLst>
                            <p:childTnLst>
                              <p:par>
                                <p:cTn id="2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0" grpId="1"/>
      <p:bldP spid="10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981200" y="549300"/>
            <a:ext cx="8229600" cy="1143000"/>
          </a:xfrm>
        </p:spPr>
        <p:txBody>
          <a:bodyPr>
            <a:normAutofit/>
          </a:bodyPr>
          <a:p>
            <a:pPr algn="ctr"/>
            <a:r>
              <a:rPr lang="zh-CN" altLang="en-US" sz="2800" b="1" spc="15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二维码及二维码营销的概念 </a:t>
            </a:r>
            <a:endParaRPr lang="en-US" altLang="zh-CN" sz="2800" b="1" dirty="0" smtClean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  <p:sp>
        <p:nvSpPr>
          <p:cNvPr id="3" name="Rectangle 35"/>
          <p:cNvSpPr/>
          <p:nvPr/>
        </p:nvSpPr>
        <p:spPr bwMode="auto">
          <a:xfrm>
            <a:off x="2086610" y="2050415"/>
            <a:ext cx="962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 anchorCtr="0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70000"/>
              </a:lnSpc>
            </a:pP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Bebas Neue" charset="0"/>
                <a:sym typeface="Bebas Neue" charset="0"/>
              </a:rPr>
              <a:t>二维码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Bebas Neue" charset="0"/>
              <a:sym typeface="Bebas Neue" charset="0"/>
            </a:endParaRPr>
          </a:p>
        </p:txBody>
      </p:sp>
      <p:sp>
        <p:nvSpPr>
          <p:cNvPr id="7" name="Rectangle 36"/>
          <p:cNvSpPr/>
          <p:nvPr/>
        </p:nvSpPr>
        <p:spPr bwMode="auto">
          <a:xfrm>
            <a:off x="2086610" y="2543175"/>
            <a:ext cx="8230870" cy="129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en-US" sz="1600">
                <a:latin typeface="微软雅黑" panose="020B0503020204020204" charset="-122"/>
                <a:ea typeface="微软雅黑" panose="020B0503020204020204" charset="-122"/>
              </a:rPr>
              <a:t>二维码是用某种特定的几何图形按一定规律在平面（二维方向上）分布的黑白相间的图形记录数据的条码。在代码编制上巧妙地利用构成计算机内部逻辑基础的“0”、“1”比特流的概念，使用若干个与二进制相对应的几何形体来表示文字数值信息，通过图象输入设备或光电扫描设备自动识读以实现信息自动处理。</a:t>
            </a:r>
            <a:endParaRPr 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37"/>
          <p:cNvSpPr/>
          <p:nvPr/>
        </p:nvSpPr>
        <p:spPr bwMode="auto">
          <a:xfrm>
            <a:off x="2981558" y="2148535"/>
            <a:ext cx="6910933" cy="44019"/>
          </a:xfrm>
          <a:prstGeom prst="rect">
            <a:avLst/>
          </a:prstGeom>
          <a:solidFill>
            <a:srgbClr val="4375A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endParaRPr lang="en-US"/>
          </a:p>
        </p:txBody>
      </p:sp>
      <p:sp>
        <p:nvSpPr>
          <p:cNvPr id="5" name="Rectangle 35"/>
          <p:cNvSpPr/>
          <p:nvPr/>
        </p:nvSpPr>
        <p:spPr bwMode="auto">
          <a:xfrm>
            <a:off x="2084070" y="4272280"/>
            <a:ext cx="1228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 anchorCtr="0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70000"/>
              </a:lnSpc>
            </a:pP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Bebas Neue" charset="0"/>
                <a:sym typeface="Bebas Neue" charset="0"/>
              </a:rPr>
              <a:t>二维码营销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Bebas Neue" charset="0"/>
              <a:sym typeface="Bebas Neue" charset="0"/>
            </a:endParaRPr>
          </a:p>
        </p:txBody>
      </p:sp>
      <p:sp>
        <p:nvSpPr>
          <p:cNvPr id="9" name="Rectangle 36"/>
          <p:cNvSpPr/>
          <p:nvPr/>
        </p:nvSpPr>
        <p:spPr bwMode="auto">
          <a:xfrm>
            <a:off x="2084070" y="4785995"/>
            <a:ext cx="8230870" cy="99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125000"/>
              </a:lnSpc>
            </a:pPr>
            <a:r>
              <a:rPr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维码营销是指通过二维码图案的传播，引导消费者扫描二维码，获取产品资讯、商家推广活动，并刺激消费者进行购买行为的新型营销方式。二维码常见的互动类型有视频、电商、订阅信息、社会化媒体、商店地址等。</a:t>
            </a:r>
            <a:endParaRPr lang="en-US" sz="16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3390900" y="4425315"/>
            <a:ext cx="6501130" cy="635"/>
          </a:xfrm>
          <a:prstGeom prst="line">
            <a:avLst/>
          </a:prstGeom>
          <a:ln w="44450">
            <a:solidFill>
              <a:srgbClr val="437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3" grpId="0"/>
      <p:bldP spid="7" grpId="0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981200" y="549300"/>
            <a:ext cx="8229600" cy="1143000"/>
          </a:xfrm>
        </p:spPr>
        <p:txBody>
          <a:bodyPr>
            <a:normAutofit/>
          </a:bodyPr>
          <a:p>
            <a:pPr algn="ctr"/>
            <a:r>
              <a:rPr lang="zh-CN" altLang="en-US" sz="2800" b="1" spc="15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补充：二维码的分类 </a:t>
            </a:r>
            <a:endParaRPr lang="zh-CN" altLang="en-US" sz="2800" b="1" spc="150" dirty="0" smtClean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9" name="TextBox 44"/>
          <p:cNvSpPr txBox="1"/>
          <p:nvPr/>
        </p:nvSpPr>
        <p:spPr>
          <a:xfrm>
            <a:off x="3873500" y="1980565"/>
            <a:ext cx="6577330" cy="1470660"/>
          </a:xfrm>
          <a:prstGeom prst="rect">
            <a:avLst/>
          </a:prstGeom>
        </p:spPr>
        <p:txBody>
          <a:bodyPr vert="horz" wrap="square" lIns="360000" tIns="0" rIns="0" bIns="0" anchor="ctr" anchorCtr="0">
            <a:normAutofit/>
          </a:bodyPr>
          <a:p>
            <a:pPr algn="l">
              <a:lnSpc>
                <a:spcPct val="120000"/>
              </a:lnSpc>
            </a:pPr>
            <a:r>
              <a:rPr lang="zh-CN" altLang="en-US" sz="1400">
                <a:solidFill>
                  <a:schemeClr val="dk1">
                    <a:lumMod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又称堆积式二维条码或层排式二维条码，形态上是由多行短截的一维条码堆叠而成。它在编码设计、校验原理、识读方式等方面继承了一维条码的一些特点，识读设备与条码印刷与一维条码技术兼容。但由于行数的增加，需要对行进行判定，其译码算法与软件也不完全相同于一维条码。有代表性的行排式二维条码有：Code 16K、Code 49、PDF417、MicroPDF417 等。</a:t>
            </a:r>
            <a:endParaRPr lang="zh-CN" altLang="en-US" sz="1400">
              <a:solidFill>
                <a:schemeClr val="dk1">
                  <a:lumMod val="10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448435" y="1629410"/>
            <a:ext cx="2172970" cy="2172970"/>
            <a:chOff x="2281" y="2566"/>
            <a:chExt cx="3422" cy="3422"/>
          </a:xfrm>
        </p:grpSpPr>
        <p:grpSp>
          <p:nvGrpSpPr>
            <p:cNvPr id="15" name="Group 21"/>
            <p:cNvGrpSpPr/>
            <p:nvPr/>
          </p:nvGrpSpPr>
          <p:grpSpPr>
            <a:xfrm rot="0">
              <a:off x="2281" y="2566"/>
              <a:ext cx="3422" cy="3422"/>
              <a:chOff x="484285" y="1616468"/>
              <a:chExt cx="2472584" cy="2472584"/>
            </a:xfrm>
          </p:grpSpPr>
          <p:sp>
            <p:nvSpPr>
              <p:cNvPr id="31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rgbClr val="01A49F">
                  <a:alpha val="8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p>
                <a:pPr algn="ctr"/>
              </a:p>
            </p:txBody>
          </p:sp>
          <p:sp>
            <p:nvSpPr>
              <p:cNvPr id="32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rgbClr val="199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p>
                <a:pPr algn="ctr"/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2817" y="3784"/>
              <a:ext cx="2338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堆叠式/行排式二维条码</a:t>
              </a:r>
              <a:endParaRPr lang="zh-CN" altLang="en-US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763000" y="4105275"/>
            <a:ext cx="2172970" cy="2172970"/>
            <a:chOff x="13800" y="6465"/>
            <a:chExt cx="3422" cy="3422"/>
          </a:xfrm>
        </p:grpSpPr>
        <p:grpSp>
          <p:nvGrpSpPr>
            <p:cNvPr id="21" name="Group 21"/>
            <p:cNvGrpSpPr/>
            <p:nvPr/>
          </p:nvGrpSpPr>
          <p:grpSpPr>
            <a:xfrm rot="0">
              <a:off x="13800" y="6465"/>
              <a:ext cx="3422" cy="3422"/>
              <a:chOff x="484285" y="1616468"/>
              <a:chExt cx="2472584" cy="2472584"/>
            </a:xfrm>
          </p:grpSpPr>
          <p:sp>
            <p:nvSpPr>
              <p:cNvPr id="29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rgbClr val="01A49F">
                  <a:alpha val="8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p>
                <a:pPr algn="ctr"/>
              </a:p>
            </p:txBody>
          </p:sp>
          <p:sp>
            <p:nvSpPr>
              <p:cNvPr id="30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rgbClr val="199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p>
                <a:pPr algn="ctr"/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14336" y="7683"/>
              <a:ext cx="2338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矩阵式</a:t>
              </a:r>
              <a:endParaRPr lang="zh-CN" altLang="en-US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二维条码</a:t>
              </a:r>
              <a:endParaRPr lang="zh-CN" altLang="en-US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4" name="TextBox 44"/>
          <p:cNvSpPr txBox="1"/>
          <p:nvPr/>
        </p:nvSpPr>
        <p:spPr>
          <a:xfrm>
            <a:off x="1489075" y="4323715"/>
            <a:ext cx="6816090" cy="1670050"/>
          </a:xfrm>
          <a:prstGeom prst="rect">
            <a:avLst/>
          </a:prstGeom>
        </p:spPr>
        <p:txBody>
          <a:bodyPr vert="horz" wrap="square" lIns="360000" tIns="0" rIns="0" bIns="0" anchor="ctr" anchorCtr="0">
            <a:normAutofit lnSpcReduction="10000"/>
          </a:bodyPr>
          <a:p>
            <a:pPr algn="l">
              <a:lnSpc>
                <a:spcPct val="120000"/>
              </a:lnSpc>
            </a:pPr>
            <a:r>
              <a:rPr lang="zh-CN" altLang="en-US" sz="1400">
                <a:solidFill>
                  <a:schemeClr val="dk1">
                    <a:lumMod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又称棋盘式二维条码，是在一个矩形空间通过黑、白像素在矩阵中的不同分布进行编码。在矩阵相应元素位置上，用点（方点、圆点或其他形状）的出现表示二进制“1”，点的不出现表示二进制的“0”，点的排列组合确定了矩阵式二维条码所代表的意义。矩阵式二维条码是建立在计算机图像处理技术、组合编码原理等基础上的一种新型图形符号自动识读处理码制。具有代表性的矩阵式二维条码有：Code One、MaxiCode、QR Code、 Data Matrix、Han Xin Code、Grid Matrix 等。</a:t>
            </a:r>
            <a:endParaRPr lang="zh-CN" altLang="en-US" sz="1400">
              <a:solidFill>
                <a:schemeClr val="dk1">
                  <a:lumMod val="10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49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49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3"/>
          <p:cNvSpPr>
            <a:spLocks noGrp="1"/>
          </p:cNvSpPr>
          <p:nvPr/>
        </p:nvSpPr>
        <p:spPr>
          <a:xfrm>
            <a:off x="1981200" y="549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二维码的应用领域</a:t>
            </a:r>
            <a:endParaRPr lang="zh-CN" altLang="en-US" sz="2800" b="1" spc="150" dirty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494790" y="2722245"/>
            <a:ext cx="3044190" cy="3136900"/>
            <a:chOff x="2354" y="4287"/>
            <a:chExt cx="4794" cy="4940"/>
          </a:xfrm>
        </p:grpSpPr>
        <p:pic>
          <p:nvPicPr>
            <p:cNvPr id="47" name="图片 287" descr="timg (2)"/>
            <p:cNvPicPr>
              <a:picLocks noChangeAspect="1"/>
            </p:cNvPicPr>
            <p:nvPr/>
          </p:nvPicPr>
          <p:blipFill>
            <a:blip r:embed="rId1"/>
            <a:srcRect l="17726" t="5589" r="18890" b="519"/>
            <a:stretch>
              <a:fillRect/>
            </a:stretch>
          </p:blipFill>
          <p:spPr>
            <a:xfrm>
              <a:off x="2354" y="5252"/>
              <a:ext cx="3798" cy="3259"/>
            </a:xfrm>
            <a:prstGeom prst="hexagon">
              <a:avLst/>
            </a:prstGeom>
          </p:spPr>
        </p:pic>
        <p:grpSp>
          <p:nvGrpSpPr>
            <p:cNvPr id="3" name="组合 2"/>
            <p:cNvGrpSpPr/>
            <p:nvPr/>
          </p:nvGrpSpPr>
          <p:grpSpPr>
            <a:xfrm rot="0">
              <a:off x="3084" y="4287"/>
              <a:ext cx="4065" cy="4940"/>
              <a:chOff x="1309701" y="2690370"/>
              <a:chExt cx="2160766" cy="2625643"/>
            </a:xfrm>
          </p:grpSpPr>
          <p:sp>
            <p:nvSpPr>
              <p:cNvPr id="8" name="六边形 7"/>
              <p:cNvSpPr/>
              <p:nvPr/>
            </p:nvSpPr>
            <p:spPr>
              <a:xfrm>
                <a:off x="1588296" y="2690370"/>
                <a:ext cx="466121" cy="401828"/>
              </a:xfrm>
              <a:prstGeom prst="hexagon">
                <a:avLst/>
              </a:prstGeom>
              <a:solidFill>
                <a:srgbClr val="1990AE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2" name="六边形 11"/>
              <p:cNvSpPr/>
              <p:nvPr/>
            </p:nvSpPr>
            <p:spPr>
              <a:xfrm>
                <a:off x="3004346" y="4042920"/>
                <a:ext cx="466121" cy="401828"/>
              </a:xfrm>
              <a:prstGeom prst="hexagon">
                <a:avLst/>
              </a:prstGeom>
              <a:solidFill>
                <a:srgbClr val="1990AE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6" name="六边形 15"/>
              <p:cNvSpPr/>
              <p:nvPr/>
            </p:nvSpPr>
            <p:spPr>
              <a:xfrm>
                <a:off x="2122976" y="2742758"/>
                <a:ext cx="300533" cy="259080"/>
              </a:xfrm>
              <a:prstGeom prst="hexagon">
                <a:avLst/>
              </a:prstGeom>
              <a:solidFill>
                <a:srgbClr val="1990AE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0" name="TextBox 6"/>
              <p:cNvSpPr txBox="1"/>
              <p:nvPr/>
            </p:nvSpPr>
            <p:spPr>
              <a:xfrm>
                <a:off x="1309701" y="5033783"/>
                <a:ext cx="1380445" cy="282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zh-CN" altLang="en-US" sz="1600" b="1" dirty="0" smtClean="0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蔬果上的二维码</a:t>
                </a:r>
                <a:endParaRPr lang="zh-CN" altLang="en-US" sz="1600" b="1" dirty="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298825" y="1692275"/>
            <a:ext cx="3253740" cy="2459355"/>
            <a:chOff x="5195" y="2665"/>
            <a:chExt cx="5124" cy="3873"/>
          </a:xfrm>
        </p:grpSpPr>
        <p:pic>
          <p:nvPicPr>
            <p:cNvPr id="480" name="图片 480" descr="车票二维码"/>
            <p:cNvPicPr>
              <a:picLocks noChangeAspect="1"/>
            </p:cNvPicPr>
            <p:nvPr/>
          </p:nvPicPr>
          <p:blipFill>
            <a:blip r:embed="rId2"/>
            <a:srcRect l="12846" t="525" r="5951" b="-525"/>
            <a:stretch>
              <a:fillRect/>
            </a:stretch>
          </p:blipFill>
          <p:spPr>
            <a:xfrm>
              <a:off x="5681" y="3276"/>
              <a:ext cx="3780" cy="3262"/>
            </a:xfrm>
            <a:prstGeom prst="hexagon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 rot="0">
              <a:off x="5195" y="3534"/>
              <a:ext cx="5125" cy="1258"/>
              <a:chOff x="2431682" y="2289961"/>
              <a:chExt cx="2724517" cy="668611"/>
            </a:xfrm>
          </p:grpSpPr>
          <p:sp>
            <p:nvSpPr>
              <p:cNvPr id="24" name="六边形 23"/>
              <p:cNvSpPr/>
              <p:nvPr/>
            </p:nvSpPr>
            <p:spPr>
              <a:xfrm>
                <a:off x="4712496" y="2576069"/>
                <a:ext cx="443703" cy="382503"/>
              </a:xfrm>
              <a:prstGeom prst="hexagon">
                <a:avLst/>
              </a:prstGeom>
              <a:solidFill>
                <a:srgbClr val="B2D2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28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5" name="六边形 24"/>
              <p:cNvSpPr/>
              <p:nvPr/>
            </p:nvSpPr>
            <p:spPr>
              <a:xfrm>
                <a:off x="2743588" y="2289961"/>
                <a:ext cx="182173" cy="157046"/>
              </a:xfrm>
              <a:prstGeom prst="hexagon">
                <a:avLst/>
              </a:prstGeom>
              <a:solidFill>
                <a:srgbClr val="B2D2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28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六边形 26"/>
              <p:cNvSpPr/>
              <p:nvPr/>
            </p:nvSpPr>
            <p:spPr>
              <a:xfrm>
                <a:off x="2431682" y="2473677"/>
                <a:ext cx="358540" cy="309086"/>
              </a:xfrm>
              <a:prstGeom prst="hexagon">
                <a:avLst/>
              </a:prstGeom>
              <a:solidFill>
                <a:srgbClr val="B2D2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28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48" name="TextBox 6"/>
            <p:cNvSpPr txBox="1"/>
            <p:nvPr/>
          </p:nvSpPr>
          <p:spPr>
            <a:xfrm>
              <a:off x="5869" y="2665"/>
              <a:ext cx="3530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 b="1" dirty="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车票上的识别二维码</a:t>
              </a:r>
              <a:endParaRPr lang="zh-CN" altLang="en-US" sz="1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977130" y="2769235"/>
            <a:ext cx="3190240" cy="3089275"/>
            <a:chOff x="7838" y="4361"/>
            <a:chExt cx="5024" cy="4865"/>
          </a:xfrm>
        </p:grpSpPr>
        <p:pic>
          <p:nvPicPr>
            <p:cNvPr id="481" name="图片 481" descr="二维码名片"/>
            <p:cNvPicPr>
              <a:picLocks noChangeAspect="1"/>
            </p:cNvPicPr>
            <p:nvPr/>
          </p:nvPicPr>
          <p:blipFill>
            <a:blip r:embed="rId3"/>
            <a:srcRect l="8675" t="52405" r="12376"/>
            <a:stretch>
              <a:fillRect/>
            </a:stretch>
          </p:blipFill>
          <p:spPr>
            <a:xfrm>
              <a:off x="9078" y="5268"/>
              <a:ext cx="3784" cy="3243"/>
            </a:xfrm>
            <a:prstGeom prst="hexagon">
              <a:avLst/>
            </a:prstGeom>
          </p:spPr>
        </p:pic>
        <p:grpSp>
          <p:nvGrpSpPr>
            <p:cNvPr id="30" name="组合 29"/>
            <p:cNvGrpSpPr/>
            <p:nvPr/>
          </p:nvGrpSpPr>
          <p:grpSpPr>
            <a:xfrm rot="0">
              <a:off x="7838" y="4361"/>
              <a:ext cx="3482" cy="3381"/>
              <a:chOff x="3836582" y="2730058"/>
              <a:chExt cx="1850827" cy="1797240"/>
            </a:xfrm>
          </p:grpSpPr>
          <p:sp>
            <p:nvSpPr>
              <p:cNvPr id="32" name="六边形 31"/>
              <p:cNvSpPr/>
              <p:nvPr/>
            </p:nvSpPr>
            <p:spPr>
              <a:xfrm>
                <a:off x="4026696" y="4125470"/>
                <a:ext cx="466121" cy="401828"/>
              </a:xfrm>
              <a:prstGeom prst="hexagon">
                <a:avLst/>
              </a:prstGeom>
              <a:solidFill>
                <a:srgbClr val="1990AE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3" name="六边形 32"/>
              <p:cNvSpPr/>
              <p:nvPr/>
            </p:nvSpPr>
            <p:spPr>
              <a:xfrm>
                <a:off x="5386876" y="2730058"/>
                <a:ext cx="300533" cy="259080"/>
              </a:xfrm>
              <a:prstGeom prst="hexagon">
                <a:avLst/>
              </a:prstGeom>
              <a:solidFill>
                <a:srgbClr val="1990AE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4" name="六边形 33"/>
              <p:cNvSpPr/>
              <p:nvPr/>
            </p:nvSpPr>
            <p:spPr>
              <a:xfrm>
                <a:off x="3836582" y="4040063"/>
                <a:ext cx="205511" cy="177165"/>
              </a:xfrm>
              <a:prstGeom prst="hexagon">
                <a:avLst/>
              </a:prstGeom>
              <a:solidFill>
                <a:srgbClr val="1990AE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5" name="六边形 34"/>
              <p:cNvSpPr/>
              <p:nvPr/>
            </p:nvSpPr>
            <p:spPr>
              <a:xfrm>
                <a:off x="5141120" y="2957797"/>
                <a:ext cx="214870" cy="185233"/>
              </a:xfrm>
              <a:prstGeom prst="hexagon">
                <a:avLst/>
              </a:prstGeom>
              <a:solidFill>
                <a:srgbClr val="B2D234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49" name="TextBox 6"/>
            <p:cNvSpPr txBox="1"/>
            <p:nvPr/>
          </p:nvSpPr>
          <p:spPr>
            <a:xfrm>
              <a:off x="9507" y="8696"/>
              <a:ext cx="3060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 b="1" dirty="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名片上的</a:t>
              </a:r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二维码</a:t>
              </a:r>
              <a:endParaRPr lang="zh-CN" altLang="en-US" sz="1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900670" y="1692275"/>
            <a:ext cx="2366010" cy="3145155"/>
            <a:chOff x="12442" y="2665"/>
            <a:chExt cx="3726" cy="4953"/>
          </a:xfrm>
        </p:grpSpPr>
        <p:pic>
          <p:nvPicPr>
            <p:cNvPr id="482" name="图片 482" descr="timg (1)"/>
            <p:cNvPicPr>
              <a:picLocks noChangeAspect="1"/>
            </p:cNvPicPr>
            <p:nvPr/>
          </p:nvPicPr>
          <p:blipFill>
            <a:blip r:embed="rId4"/>
            <a:srcRect l="2728" t="5898" r="442" b="9587"/>
            <a:stretch>
              <a:fillRect/>
            </a:stretch>
          </p:blipFill>
          <p:spPr>
            <a:xfrm>
              <a:off x="12442" y="3266"/>
              <a:ext cx="3727" cy="3253"/>
            </a:xfrm>
            <a:prstGeom prst="hexagon">
              <a:avLst/>
            </a:prstGeom>
          </p:spPr>
        </p:pic>
        <p:grpSp>
          <p:nvGrpSpPr>
            <p:cNvPr id="38" name="组合 37"/>
            <p:cNvGrpSpPr/>
            <p:nvPr/>
          </p:nvGrpSpPr>
          <p:grpSpPr>
            <a:xfrm rot="0">
              <a:off x="12954" y="3788"/>
              <a:ext cx="1627" cy="3830"/>
              <a:chOff x="6556536" y="2425575"/>
              <a:chExt cx="864899" cy="2035969"/>
            </a:xfrm>
            <a:solidFill>
              <a:srgbClr val="2D0E01"/>
            </a:solidFill>
          </p:grpSpPr>
          <p:sp>
            <p:nvSpPr>
              <p:cNvPr id="40" name="六边形 39"/>
              <p:cNvSpPr/>
              <p:nvPr/>
            </p:nvSpPr>
            <p:spPr>
              <a:xfrm>
                <a:off x="6556536" y="3985769"/>
                <a:ext cx="443703" cy="382503"/>
              </a:xfrm>
              <a:prstGeom prst="hexagon">
                <a:avLst/>
              </a:prstGeom>
              <a:solidFill>
                <a:srgbClr val="B2D234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1" name="六边形 40"/>
              <p:cNvSpPr/>
              <p:nvPr/>
            </p:nvSpPr>
            <p:spPr>
              <a:xfrm>
                <a:off x="7101199" y="3942591"/>
                <a:ext cx="320236" cy="276065"/>
              </a:xfrm>
              <a:prstGeom prst="hexagon">
                <a:avLst/>
              </a:prstGeom>
              <a:solidFill>
                <a:srgbClr val="B2D234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2" name="六边形 41"/>
              <p:cNvSpPr/>
              <p:nvPr/>
            </p:nvSpPr>
            <p:spPr>
              <a:xfrm>
                <a:off x="7006451" y="4277011"/>
                <a:ext cx="214058" cy="184533"/>
              </a:xfrm>
              <a:prstGeom prst="hexagon">
                <a:avLst/>
              </a:prstGeom>
              <a:solidFill>
                <a:srgbClr val="B2D234"/>
              </a:solidFill>
              <a:ln w="9525" cap="rnd">
                <a:solidFill>
                  <a:schemeClr val="bg1"/>
                </a:solidFill>
                <a:prstDash val="solid"/>
                <a:round/>
              </a:ln>
            </p:spPr>
            <p:txBody>
              <a:bodyPr/>
              <a:p>
                <a:endParaRPr lang="zh-CN" altLang="en-US" b="1" ker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3" name="流程图: 联系 56"/>
              <p:cNvSpPr/>
              <p:nvPr/>
            </p:nvSpPr>
            <p:spPr>
              <a:xfrm>
                <a:off x="7106785" y="2425575"/>
                <a:ext cx="303665" cy="421487"/>
              </a:xfrm>
              <a:custGeom>
                <a:avLst/>
                <a:gdLst/>
                <a:ahLst/>
                <a:cxnLst/>
                <a:rect l="l" t="t" r="r" b="b"/>
                <a:pathLst>
                  <a:path w="595312" h="826293">
                    <a:moveTo>
                      <a:pt x="296986" y="34194"/>
                    </a:moveTo>
                    <a:cubicBezTo>
                      <a:pt x="150533" y="34194"/>
                      <a:pt x="31810" y="152917"/>
                      <a:pt x="31810" y="299370"/>
                    </a:cubicBezTo>
                    <a:cubicBezTo>
                      <a:pt x="31810" y="404714"/>
                      <a:pt x="93237" y="495710"/>
                      <a:pt x="182627" y="537660"/>
                    </a:cubicBezTo>
                    <a:lnTo>
                      <a:pt x="184845" y="545529"/>
                    </a:lnTo>
                    <a:lnTo>
                      <a:pt x="186214" y="545304"/>
                    </a:lnTo>
                    <a:lnTo>
                      <a:pt x="192968" y="574347"/>
                    </a:lnTo>
                    <a:lnTo>
                      <a:pt x="193290" y="575489"/>
                    </a:lnTo>
                    <a:lnTo>
                      <a:pt x="193226" y="575453"/>
                    </a:lnTo>
                    <a:lnTo>
                      <a:pt x="210026" y="647697"/>
                    </a:lnTo>
                    <a:lnTo>
                      <a:pt x="208599" y="648045"/>
                    </a:lnTo>
                    <a:lnTo>
                      <a:pt x="273368" y="647283"/>
                    </a:lnTo>
                    <a:lnTo>
                      <a:pt x="273368" y="514349"/>
                    </a:lnTo>
                    <a:lnTo>
                      <a:pt x="319087" y="514349"/>
                    </a:lnTo>
                    <a:lnTo>
                      <a:pt x="319087" y="646745"/>
                    </a:lnTo>
                    <a:lnTo>
                      <a:pt x="390552" y="645904"/>
                    </a:lnTo>
                    <a:lnTo>
                      <a:pt x="388142" y="645316"/>
                    </a:lnTo>
                    <a:lnTo>
                      <a:pt x="404872" y="573378"/>
                    </a:lnTo>
                    <a:cubicBezTo>
                      <a:pt x="403310" y="574897"/>
                      <a:pt x="401432" y="575587"/>
                      <a:pt x="399545" y="576258"/>
                    </a:cubicBezTo>
                    <a:lnTo>
                      <a:pt x="407038" y="539998"/>
                    </a:lnTo>
                    <a:cubicBezTo>
                      <a:pt x="498685" y="498719"/>
                      <a:pt x="562162" y="406458"/>
                      <a:pt x="562162" y="299370"/>
                    </a:cubicBezTo>
                    <a:cubicBezTo>
                      <a:pt x="562162" y="152917"/>
                      <a:pt x="443439" y="34194"/>
                      <a:pt x="296986" y="34194"/>
                    </a:cubicBezTo>
                    <a:close/>
                    <a:moveTo>
                      <a:pt x="297656" y="0"/>
                    </a:moveTo>
                    <a:cubicBezTo>
                      <a:pt x="462047" y="0"/>
                      <a:pt x="595312" y="133265"/>
                      <a:pt x="595312" y="297656"/>
                    </a:cubicBezTo>
                    <a:cubicBezTo>
                      <a:pt x="595312" y="410299"/>
                      <a:pt x="532742" y="508329"/>
                      <a:pt x="438573" y="555157"/>
                    </a:cubicBezTo>
                    <a:lnTo>
                      <a:pt x="407666" y="650078"/>
                    </a:lnTo>
                    <a:lnTo>
                      <a:pt x="400101" y="648233"/>
                    </a:lnTo>
                    <a:lnTo>
                      <a:pt x="400275" y="656999"/>
                    </a:lnTo>
                    <a:cubicBezTo>
                      <a:pt x="400123" y="656041"/>
                      <a:pt x="399871" y="650619"/>
                      <a:pt x="399829" y="651730"/>
                    </a:cubicBezTo>
                    <a:lnTo>
                      <a:pt x="400052" y="662936"/>
                    </a:lnTo>
                    <a:lnTo>
                      <a:pt x="319087" y="662936"/>
                    </a:lnTo>
                    <a:lnTo>
                      <a:pt x="319087" y="675380"/>
                    </a:lnTo>
                    <a:cubicBezTo>
                      <a:pt x="367743" y="678023"/>
                      <a:pt x="404813" y="696667"/>
                      <a:pt x="404813" y="719137"/>
                    </a:cubicBezTo>
                    <a:cubicBezTo>
                      <a:pt x="404813" y="733486"/>
                      <a:pt x="389698" y="746274"/>
                      <a:pt x="365852" y="753802"/>
                    </a:cubicBezTo>
                    <a:lnTo>
                      <a:pt x="302422" y="826293"/>
                    </a:lnTo>
                    <a:lnTo>
                      <a:pt x="238994" y="753805"/>
                    </a:lnTo>
                    <a:cubicBezTo>
                      <a:pt x="215144" y="746277"/>
                      <a:pt x="200025" y="733487"/>
                      <a:pt x="200025" y="719137"/>
                    </a:cubicBezTo>
                    <a:cubicBezTo>
                      <a:pt x="200025" y="698623"/>
                      <a:pt x="230920" y="681299"/>
                      <a:pt x="273368" y="676485"/>
                    </a:cubicBezTo>
                    <a:lnTo>
                      <a:pt x="273368" y="662936"/>
                    </a:lnTo>
                    <a:lnTo>
                      <a:pt x="197645" y="662936"/>
                    </a:lnTo>
                    <a:lnTo>
                      <a:pt x="197645" y="650717"/>
                    </a:lnTo>
                    <a:lnTo>
                      <a:pt x="190502" y="652459"/>
                    </a:lnTo>
                    <a:lnTo>
                      <a:pt x="159343" y="556762"/>
                    </a:lnTo>
                    <a:cubicBezTo>
                      <a:pt x="63794" y="510234"/>
                      <a:pt x="0" y="411395"/>
                      <a:pt x="0" y="297656"/>
                    </a:cubicBezTo>
                    <a:cubicBezTo>
                      <a:pt x="0" y="133265"/>
                      <a:pt x="133265" y="0"/>
                      <a:pt x="297656" y="0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50" name="TextBox 6"/>
            <p:cNvSpPr txBox="1"/>
            <p:nvPr/>
          </p:nvSpPr>
          <p:spPr>
            <a:xfrm>
              <a:off x="12970" y="2665"/>
              <a:ext cx="26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 b="1" dirty="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收款二维码</a:t>
              </a:r>
              <a:endParaRPr lang="zh-CN" altLang="en-US" sz="1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6" name="图片 5" descr="201493093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5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5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5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3"/>
          <p:cNvSpPr>
            <a:spLocks noGrp="1"/>
          </p:cNvSpPr>
          <p:nvPr/>
        </p:nvSpPr>
        <p:spPr>
          <a:xfrm>
            <a:off x="1981200" y="549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二维码的应用领域</a:t>
            </a:r>
            <a:endParaRPr lang="zh-CN" altLang="en-US" sz="2800" b="1" spc="150" dirty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4581" name="Freeform 5"/>
          <p:cNvSpPr/>
          <p:nvPr/>
        </p:nvSpPr>
        <p:spPr>
          <a:xfrm>
            <a:off x="6600190" y="3021965"/>
            <a:ext cx="1092835" cy="1572260"/>
          </a:xfrm>
          <a:custGeom>
            <a:avLst/>
            <a:gdLst/>
            <a:ahLst/>
            <a:cxnLst>
              <a:cxn ang="0">
                <a:pos x="374654" y="0"/>
              </a:cxn>
              <a:cxn ang="0">
                <a:pos x="1389063" y="1017855"/>
              </a:cxn>
              <a:cxn ang="0">
                <a:pos x="411574" y="1998663"/>
              </a:cxn>
              <a:cxn ang="0">
                <a:pos x="36921" y="1622130"/>
              </a:cxn>
              <a:cxn ang="0">
                <a:pos x="639151" y="1017855"/>
              </a:cxn>
              <a:cxn ang="0">
                <a:pos x="0" y="375926"/>
              </a:cxn>
              <a:cxn ang="0">
                <a:pos x="374654" y="0"/>
              </a:cxn>
            </a:cxnLst>
            <a:pathLst>
              <a:path w="2295" h="3291">
                <a:moveTo>
                  <a:pt x="619" y="0"/>
                </a:moveTo>
                <a:lnTo>
                  <a:pt x="2295" y="1676"/>
                </a:lnTo>
                <a:lnTo>
                  <a:pt x="680" y="3291"/>
                </a:lnTo>
                <a:lnTo>
                  <a:pt x="61" y="2671"/>
                </a:lnTo>
                <a:lnTo>
                  <a:pt x="1056" y="1676"/>
                </a:lnTo>
                <a:lnTo>
                  <a:pt x="0" y="619"/>
                </a:lnTo>
                <a:lnTo>
                  <a:pt x="619" y="0"/>
                </a:lnTo>
                <a:close/>
              </a:path>
            </a:pathLst>
          </a:custGeom>
          <a:solidFill>
            <a:srgbClr val="5F5CA3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82" name="Freeform 6"/>
          <p:cNvSpPr/>
          <p:nvPr/>
        </p:nvSpPr>
        <p:spPr>
          <a:xfrm>
            <a:off x="5319395" y="2213610"/>
            <a:ext cx="1510665" cy="1066800"/>
          </a:xfrm>
          <a:custGeom>
            <a:avLst/>
            <a:gdLst/>
            <a:ahLst/>
            <a:cxnLst>
              <a:cxn ang="0">
                <a:pos x="0" y="980079"/>
              </a:cxn>
              <a:cxn ang="0">
                <a:pos x="978413" y="0"/>
              </a:cxn>
              <a:cxn ang="0">
                <a:pos x="1919288" y="943667"/>
              </a:cxn>
              <a:cxn ang="0">
                <a:pos x="1544512" y="1319313"/>
              </a:cxn>
              <a:cxn ang="0">
                <a:pos x="978413" y="751899"/>
              </a:cxn>
              <a:cxn ang="0">
                <a:pos x="375381" y="1355725"/>
              </a:cxn>
              <a:cxn ang="0">
                <a:pos x="0" y="980079"/>
              </a:cxn>
            </a:cxnLst>
            <a:pathLst>
              <a:path w="3170" h="2234">
                <a:moveTo>
                  <a:pt x="0" y="1615"/>
                </a:moveTo>
                <a:lnTo>
                  <a:pt x="1616" y="0"/>
                </a:lnTo>
                <a:lnTo>
                  <a:pt x="3170" y="1555"/>
                </a:lnTo>
                <a:lnTo>
                  <a:pt x="2551" y="2174"/>
                </a:lnTo>
                <a:lnTo>
                  <a:pt x="1616" y="1239"/>
                </a:lnTo>
                <a:lnTo>
                  <a:pt x="620" y="2234"/>
                </a:lnTo>
                <a:lnTo>
                  <a:pt x="0" y="1615"/>
                </a:lnTo>
                <a:close/>
              </a:path>
            </a:pathLst>
          </a:custGeom>
          <a:solidFill>
            <a:srgbClr val="01A49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83" name="Freeform 7"/>
          <p:cNvSpPr/>
          <p:nvPr/>
        </p:nvSpPr>
        <p:spPr>
          <a:xfrm>
            <a:off x="5290820" y="4334510"/>
            <a:ext cx="1567815" cy="1096645"/>
          </a:xfrm>
          <a:custGeom>
            <a:avLst/>
            <a:gdLst/>
            <a:ahLst/>
            <a:cxnLst>
              <a:cxn ang="0">
                <a:pos x="374732" y="0"/>
              </a:cxn>
              <a:cxn ang="0">
                <a:pos x="1014621" y="641342"/>
              </a:cxn>
              <a:cxn ang="0">
                <a:pos x="1616976" y="37047"/>
              </a:cxn>
              <a:cxn ang="0">
                <a:pos x="1992313" y="412985"/>
              </a:cxn>
              <a:cxn ang="0">
                <a:pos x="1014621" y="1393825"/>
              </a:cxn>
              <a:cxn ang="0">
                <a:pos x="0" y="375938"/>
              </a:cxn>
              <a:cxn ang="0">
                <a:pos x="374732" y="0"/>
              </a:cxn>
            </a:cxnLst>
            <a:pathLst>
              <a:path w="3291" h="2295">
                <a:moveTo>
                  <a:pt x="619" y="0"/>
                </a:moveTo>
                <a:lnTo>
                  <a:pt x="1676" y="1056"/>
                </a:lnTo>
                <a:lnTo>
                  <a:pt x="2671" y="61"/>
                </a:lnTo>
                <a:lnTo>
                  <a:pt x="3291" y="680"/>
                </a:lnTo>
                <a:lnTo>
                  <a:pt x="1676" y="2295"/>
                </a:lnTo>
                <a:lnTo>
                  <a:pt x="0" y="619"/>
                </a:lnTo>
                <a:lnTo>
                  <a:pt x="619" y="0"/>
                </a:lnTo>
                <a:close/>
              </a:path>
            </a:pathLst>
          </a:custGeom>
          <a:solidFill>
            <a:srgbClr val="B2D234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84" name="Freeform 8"/>
          <p:cNvSpPr/>
          <p:nvPr/>
        </p:nvSpPr>
        <p:spPr>
          <a:xfrm>
            <a:off x="4485005" y="3050540"/>
            <a:ext cx="1064260" cy="1513840"/>
          </a:xfrm>
          <a:custGeom>
            <a:avLst/>
            <a:gdLst/>
            <a:ahLst/>
            <a:cxnLst>
              <a:cxn ang="0">
                <a:pos x="0" y="980841"/>
              </a:cxn>
              <a:cxn ang="0">
                <a:pos x="977783" y="0"/>
              </a:cxn>
              <a:cxn ang="0">
                <a:pos x="1352550" y="376313"/>
              </a:cxn>
              <a:cxn ang="0">
                <a:pos x="750139" y="980841"/>
              </a:cxn>
              <a:cxn ang="0">
                <a:pos x="1316224" y="1548344"/>
              </a:cxn>
              <a:cxn ang="0">
                <a:pos x="941457" y="1924050"/>
              </a:cxn>
              <a:cxn ang="0">
                <a:pos x="0" y="980841"/>
              </a:cxn>
            </a:cxnLst>
            <a:pathLst>
              <a:path w="2234" h="3170">
                <a:moveTo>
                  <a:pt x="0" y="1616"/>
                </a:moveTo>
                <a:lnTo>
                  <a:pt x="1615" y="0"/>
                </a:lnTo>
                <a:lnTo>
                  <a:pt x="2234" y="620"/>
                </a:lnTo>
                <a:lnTo>
                  <a:pt x="1239" y="1616"/>
                </a:lnTo>
                <a:lnTo>
                  <a:pt x="2174" y="2551"/>
                </a:lnTo>
                <a:lnTo>
                  <a:pt x="1555" y="3170"/>
                </a:lnTo>
                <a:lnTo>
                  <a:pt x="0" y="1616"/>
                </a:lnTo>
                <a:close/>
              </a:path>
            </a:pathLst>
          </a:custGeom>
          <a:solidFill>
            <a:srgbClr val="1990AE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4586" name="矩形 16"/>
          <p:cNvSpPr/>
          <p:nvPr/>
        </p:nvSpPr>
        <p:spPr>
          <a:xfrm>
            <a:off x="7886700" y="4010025"/>
            <a:ext cx="23234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buClr>
                <a:srgbClr val="F2F2F2"/>
              </a:buClr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强化质量管理、控制成本和优化流通管理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4587" name="文本框 25"/>
          <p:cNvSpPr/>
          <p:nvPr/>
        </p:nvSpPr>
        <p:spPr>
          <a:xfrm>
            <a:off x="7886383" y="3623310"/>
            <a:ext cx="201771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1000" b="1" dirty="0">
                <a:latin typeface="微软雅黑" panose="020B0503020204020204" charset="-122"/>
                <a:ea typeface="微软雅黑" panose="020B0503020204020204" charset="-122"/>
              </a:rPr>
              <a:t>■ 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追踪溯源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588" name="矩形 16"/>
          <p:cNvSpPr/>
          <p:nvPr/>
        </p:nvSpPr>
        <p:spPr>
          <a:xfrm>
            <a:off x="2305050" y="4080510"/>
            <a:ext cx="22383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buClr>
                <a:srgbClr val="F2F2F2"/>
              </a:buClr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防伪问题，如何准确、快速自动读取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4589" name="文本框 25"/>
          <p:cNvSpPr/>
          <p:nvPr/>
        </p:nvSpPr>
        <p:spPr>
          <a:xfrm>
            <a:off x="2861310" y="3623310"/>
            <a:ext cx="14166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x-none" b="1" dirty="0">
                <a:latin typeface="微软雅黑" panose="020B0503020204020204" charset="-122"/>
                <a:ea typeface="微软雅黑" panose="020B0503020204020204" charset="-122"/>
              </a:rPr>
              <a:t>■ 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凭证识别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590" name="矩形 13"/>
          <p:cNvSpPr/>
          <p:nvPr/>
        </p:nvSpPr>
        <p:spPr>
          <a:xfrm>
            <a:off x="4653915" y="6001385"/>
            <a:ext cx="288544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buClr>
                <a:srgbClr val="F2F2F2"/>
              </a:buClr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通过储存URL之类的地址信息，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ctr">
              <a:buClr>
                <a:srgbClr val="F2F2F2"/>
              </a:buClr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连接线下资源与线上资源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4591" name="文本框 25"/>
          <p:cNvSpPr/>
          <p:nvPr/>
        </p:nvSpPr>
        <p:spPr>
          <a:xfrm>
            <a:off x="4826000" y="5633085"/>
            <a:ext cx="254063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x-none" sz="1000" b="1" dirty="0">
                <a:latin typeface="微软雅黑" panose="020B0503020204020204" charset="-122"/>
                <a:ea typeface="微软雅黑" panose="020B0503020204020204" charset="-122"/>
              </a:rPr>
              <a:t>■ 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资讯与服务的延伸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592" name="矩形 15"/>
          <p:cNvSpPr/>
          <p:nvPr/>
        </p:nvSpPr>
        <p:spPr>
          <a:xfrm>
            <a:off x="7131050" y="1754505"/>
            <a:ext cx="241427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buClr>
                <a:srgbClr val="F2F2F2"/>
              </a:buClr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效率高，能够避免差错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4593" name="文本框 25"/>
          <p:cNvSpPr/>
          <p:nvPr/>
        </p:nvSpPr>
        <p:spPr>
          <a:xfrm>
            <a:off x="5112385" y="1723390"/>
            <a:ext cx="19246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x-none" b="1" dirty="0">
                <a:latin typeface="微软雅黑" panose="020B0503020204020204" charset="-122"/>
                <a:ea typeface="微软雅黑" panose="020B0503020204020204" charset="-122"/>
              </a:rPr>
              <a:t>■ 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资讯存储交换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51475" y="3393440"/>
            <a:ext cx="12458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</a:rPr>
              <a:t>二维码的应用概括性地分为四大类</a:t>
            </a:r>
            <a:endParaRPr lang="zh-CN" altLang="en-US" sz="16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5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5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50"/>
                            </p:stCondLst>
                            <p:childTnLst>
                              <p:par>
                                <p:cTn id="3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85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35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85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350"/>
                            </p:stCondLst>
                            <p:childTnLst>
                              <p:par>
                                <p:cTn id="6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85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87" grpId="0"/>
      <p:bldP spid="24588" grpId="0"/>
      <p:bldP spid="24589" grpId="0"/>
      <p:bldP spid="24590" grpId="0"/>
      <p:bldP spid="24591" grpId="0"/>
      <p:bldP spid="24592" grpId="0"/>
      <p:bldP spid="24593" grpId="0"/>
      <p:bldP spid="5" grpId="0"/>
      <p:bldP spid="7" grpId="0"/>
      <p:bldP spid="24581" grpId="0" animBg="1"/>
      <p:bldP spid="24584" grpId="0" animBg="1"/>
      <p:bldP spid="24582" grpId="0" animBg="1"/>
      <p:bldP spid="245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Box 4"/>
          <p:cNvSpPr txBox="1"/>
          <p:nvPr/>
        </p:nvSpPr>
        <p:spPr>
          <a:xfrm>
            <a:off x="4088396" y="3911476"/>
            <a:ext cx="40344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二维码营销实施</a:t>
            </a:r>
            <a:endParaRPr lang="zh-CN" altLang="en-US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2402205" y="4653280"/>
            <a:ext cx="747522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sz="1400" dirty="0">
                <a:latin typeface="微软雅黑" panose="020B0503020204020204" charset="-122"/>
                <a:ea typeface="微软雅黑" panose="020B0503020204020204" charset="-122"/>
              </a:rPr>
              <a:t>二维码营销的步骤分为：前期策划、二维码内容制作、二维码投放推广等三个阶段</a:t>
            </a:r>
            <a:r>
              <a:rPr lang="zh-CN" altLang="zh-CN" sz="14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en-US" altLang="zh-CN" sz="1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805680" y="1079500"/>
            <a:ext cx="2598420" cy="2598420"/>
            <a:chOff x="7568" y="1700"/>
            <a:chExt cx="4092" cy="4092"/>
          </a:xfrm>
        </p:grpSpPr>
        <p:sp>
          <p:nvSpPr>
            <p:cNvPr id="11" name="椭圆 10"/>
            <p:cNvSpPr/>
            <p:nvPr/>
          </p:nvSpPr>
          <p:spPr>
            <a:xfrm>
              <a:off x="7568" y="1700"/>
              <a:ext cx="4092" cy="4092"/>
            </a:xfrm>
            <a:prstGeom prst="ellipse">
              <a:avLst/>
            </a:prstGeom>
            <a:solidFill>
              <a:srgbClr val="01A49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715" y="1847"/>
              <a:ext cx="3798" cy="37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标题 1"/>
            <p:cNvSpPr txBox="1"/>
            <p:nvPr/>
          </p:nvSpPr>
          <p:spPr>
            <a:xfrm>
              <a:off x="7892" y="2850"/>
              <a:ext cx="3444" cy="179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6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02</a:t>
              </a:r>
              <a:endPara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9878060" y="3724275"/>
            <a:ext cx="1200785" cy="120078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202055" y="3724275"/>
            <a:ext cx="1200785" cy="1200785"/>
          </a:xfrm>
          <a:prstGeom prst="ellipse">
            <a:avLst/>
          </a:prstGeom>
          <a:solidFill>
            <a:srgbClr val="199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" y="15875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99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99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5" grpId="0" animBg="1"/>
      <p:bldP spid="10" grpId="0"/>
    </p:bldLst>
  </p:timing>
</p:sld>
</file>

<file path=ppt/tags/tag1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1"/>
  <p:tag name="KSO_WM_UNIT_ID" val="diagram20177688_1*r_i*1_1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0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h_f*1_1_1"/>
  <p:tag name="KSO_WM_UNIT_TYPE" val="l_h_f"/>
  <p:tag name="KSO_WM_UNIT_INDEX" val="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36"/>
  <p:tag name="KSO_WM_DIAGRAM_GROUP_CODE" val="l1-1"/>
  <p:tag name="KSO_WM_UNIT_FILL_FORE_SCHEMECOLOR_INDEX" val="5"/>
  <p:tag name="KSO_WM_UNIT_FILL_TYPE" val="1"/>
  <p:tag name="KSO_WM_UNIT_SHADOW_SCHEMECOLOR_INDEX" val="5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i*1_2"/>
  <p:tag name="KSO_WM_UNIT_TYPE" val="l_i"/>
  <p:tag name="KSO_WM_UNIT_INDEX" val="1_2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SHADOW_SCHEMECOLOR_INDEX" val="14"/>
  <p:tag name="KSO_WM_UNIT_TEXT_FILL_FORE_SCHEMECOLOR_INDEX" val="2"/>
  <p:tag name="KSO_WM_UNIT_TEXT_FILL_TYPE" val="1"/>
</p:tagLst>
</file>

<file path=ppt/tags/tag12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h_a*1_1_1"/>
  <p:tag name="KSO_WM_UNIT_TYPE" val="l_h_a"/>
  <p:tag name="KSO_WM_UNIT_INDEX" val="1_1_1"/>
  <p:tag name="KSO_WM_UNIT_CLEAR" val="1"/>
  <p:tag name="KSO_WM_UNIT_LAYERLEVEL" val="1_1_1"/>
  <p:tag name="KSO_WM_UNIT_VALUE" val="6"/>
  <p:tag name="KSO_WM_UNIT_HIGHLIGHT" val="0"/>
  <p:tag name="KSO_WM_UNIT_COMPATIBLE" val="0"/>
  <p:tag name="KSO_WM_DIAGRAM_GROUP_CODE" val="l1-1"/>
  <p:tag name="KSO_WM_UNIT_PRESET_TEXT" val="01"/>
  <p:tag name="KSO_WM_UNIT_LINE_FORE_SCHEMECOLOR_INDEX" val="14"/>
  <p:tag name="KSO_WM_UNIT_LINE_FILL_TYPE" val="2"/>
  <p:tag name="KSO_WM_UNIT_TEXT_FILL_FORE_SCHEMECOLOR_INDEX" val="14"/>
  <p:tag name="KSO_WM_UNIT_TEXT_FILL_TYPE" val="1"/>
</p:tagLst>
</file>

<file path=ppt/tags/tag13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h_f*1_2_1"/>
  <p:tag name="KSO_WM_UNIT_TYPE" val="l_h_f"/>
  <p:tag name="KSO_WM_UNIT_INDEX" val="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36"/>
  <p:tag name="KSO_WM_DIAGRAM_GROUP_CODE" val="l1-1"/>
  <p:tag name="KSO_WM_UNIT_FILL_FORE_SCHEMECOLOR_INDEX" val="6"/>
  <p:tag name="KSO_WM_UNIT_FILL_TYPE" val="1"/>
  <p:tag name="KSO_WM_UNIT_SHADOW_SCHEMECOLOR_INDEX" val="5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i*1_3"/>
  <p:tag name="KSO_WM_UNIT_TYPE" val="l_i"/>
  <p:tag name="KSO_WM_UNIT_INDEX" val="1_3"/>
  <p:tag name="KSO_WM_UNIT_CLEAR" val="1"/>
  <p:tag name="KSO_WM_UNIT_LAYERLEVEL" val="1_1"/>
  <p:tag name="KSO_WM_DIAGRAM_GROUP_CODE" val="l1-1"/>
  <p:tag name="KSO_WM_UNIT_FILL_FORE_SCHEMECOLOR_INDEX" val="6"/>
  <p:tag name="KSO_WM_UNIT_FILL_TYPE" val="1"/>
  <p:tag name="KSO_WM_UNIT_SHADOW_SCHEMECOLOR_INDEX" val="14"/>
  <p:tag name="KSO_WM_UNIT_TEXT_FILL_FORE_SCHEMECOLOR_INDEX" val="2"/>
  <p:tag name="KSO_WM_UNIT_TEXT_FILL_TYPE" val="1"/>
</p:tagLst>
</file>

<file path=ppt/tags/tag15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h_a*1_2_1"/>
  <p:tag name="KSO_WM_UNIT_TYPE" val="l_h_a"/>
  <p:tag name="KSO_WM_UNIT_INDEX" val="1_2_1"/>
  <p:tag name="KSO_WM_UNIT_CLEAR" val="1"/>
  <p:tag name="KSO_WM_UNIT_LAYERLEVEL" val="1_1_1"/>
  <p:tag name="KSO_WM_UNIT_VALUE" val="6"/>
  <p:tag name="KSO_WM_UNIT_HIGHLIGHT" val="0"/>
  <p:tag name="KSO_WM_UNIT_COMPATIBLE" val="0"/>
  <p:tag name="KSO_WM_DIAGRAM_GROUP_CODE" val="l1-1"/>
  <p:tag name="KSO_WM_UNIT_PRESET_TEXT" val="02"/>
  <p:tag name="KSO_WM_UNIT_LINE_FORE_SCHEMECOLOR_INDEX" val="14"/>
  <p:tag name="KSO_WM_UNIT_LINE_FILL_TYPE" val="2"/>
  <p:tag name="KSO_WM_UNIT_TEXT_FILL_FORE_SCHEMECOLOR_INDEX" val="14"/>
  <p:tag name="KSO_WM_UNIT_TEXT_FILL_TYPE" val="1"/>
</p:tagLst>
</file>

<file path=ppt/tags/tag16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h_f*1_3_1"/>
  <p:tag name="KSO_WM_UNIT_TYPE" val="l_h_f"/>
  <p:tag name="KSO_WM_UNIT_INDEX" val="1_3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36"/>
  <p:tag name="KSO_WM_DIAGRAM_GROUP_CODE" val="l1-1"/>
  <p:tag name="KSO_WM_UNIT_FILL_FORE_SCHEMECOLOR_INDEX" val="7"/>
  <p:tag name="KSO_WM_UNIT_FILL_TYPE" val="1"/>
  <p:tag name="KSO_WM_UNIT_SHADOW_SCHEMECOLOR_INDEX" val="5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i*1_4"/>
  <p:tag name="KSO_WM_UNIT_TYPE" val="l_i"/>
  <p:tag name="KSO_WM_UNIT_INDEX" val="1_4"/>
  <p:tag name="KSO_WM_UNIT_CLEAR" val="1"/>
  <p:tag name="KSO_WM_UNIT_LAYERLEVEL" val="1_1"/>
  <p:tag name="KSO_WM_DIAGRAM_GROUP_CODE" val="l1-1"/>
  <p:tag name="KSO_WM_UNIT_FILL_FORE_SCHEMECOLOR_INDEX" val="7"/>
  <p:tag name="KSO_WM_UNIT_FILL_TYPE" val="1"/>
  <p:tag name="KSO_WM_UNIT_SHADOW_SCHEMECOLOR_INDEX" val="14"/>
  <p:tag name="KSO_WM_UNIT_TEXT_FILL_FORE_SCHEMECOLOR_INDEX" val="2"/>
  <p:tag name="KSO_WM_UNIT_TEXT_FILL_TYPE" val="1"/>
</p:tagLst>
</file>

<file path=ppt/tags/tag18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h_a*1_3_1"/>
  <p:tag name="KSO_WM_UNIT_TYPE" val="l_h_a"/>
  <p:tag name="KSO_WM_UNIT_INDEX" val="1_3_1"/>
  <p:tag name="KSO_WM_UNIT_CLEAR" val="1"/>
  <p:tag name="KSO_WM_UNIT_LAYERLEVEL" val="1_1_1"/>
  <p:tag name="KSO_WM_UNIT_VALUE" val="6"/>
  <p:tag name="KSO_WM_UNIT_HIGHLIGHT" val="0"/>
  <p:tag name="KSO_WM_UNIT_COMPATIBLE" val="0"/>
  <p:tag name="KSO_WM_DIAGRAM_GROUP_CODE" val="l1-1"/>
  <p:tag name="KSO_WM_UNIT_PRESET_TEXT" val="03"/>
  <p:tag name="KSO_WM_UNIT_LINE_FORE_SCHEMECOLOR_INDEX" val="14"/>
  <p:tag name="KSO_WM_UNIT_LINE_FILL_TYPE" val="2"/>
  <p:tag name="KSO_WM_UNIT_TEXT_FILL_FORE_SCHEMECOLOR_INDEX" val="14"/>
  <p:tag name="KSO_WM_UNIT_TEXT_FILL_TYPE" val="1"/>
</p:tagLst>
</file>

<file path=ppt/tags/tag19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h_f*1_4_1"/>
  <p:tag name="KSO_WM_UNIT_TYPE" val="l_h_f"/>
  <p:tag name="KSO_WM_UNIT_INDEX" val="1_4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36"/>
  <p:tag name="KSO_WM_DIAGRAM_GROUP_CODE" val="l1-1"/>
  <p:tag name="KSO_WM_UNIT_FILL_FORE_SCHEMECOLOR_INDEX" val="8"/>
  <p:tag name="KSO_WM_UNIT_FILL_TYPE" val="1"/>
  <p:tag name="KSO_WM_UNIT_SHADOW_SCHEMECOLOR_INDEX" val="5"/>
  <p:tag name="KSO_WM_UNIT_TEXT_FILL_FORE_SCHEMECOLOR_INDEX" val="13"/>
  <p:tag name="KSO_WM_UNIT_TEXT_FILL_TYPE" val="1"/>
</p:tagLst>
</file>

<file path=ppt/tags/tag2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2"/>
  <p:tag name="KSO_WM_UNIT_ID" val="diagram20177688_1*r_i*1_2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20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i*1_5"/>
  <p:tag name="KSO_WM_UNIT_TYPE" val="l_i"/>
  <p:tag name="KSO_WM_UNIT_INDEX" val="1_5"/>
  <p:tag name="KSO_WM_UNIT_CLEAR" val="1"/>
  <p:tag name="KSO_WM_UNIT_LAYERLEVEL" val="1_1"/>
  <p:tag name="KSO_WM_DIAGRAM_GROUP_CODE" val="l1-1"/>
  <p:tag name="KSO_WM_UNIT_FILL_FORE_SCHEMECOLOR_INDEX" val="8"/>
  <p:tag name="KSO_WM_UNIT_FILL_TYPE" val="1"/>
  <p:tag name="KSO_WM_UNIT_SHADOW_SCHEMECOLOR_INDEX" val="14"/>
  <p:tag name="KSO_WM_UNIT_TEXT_FILL_FORE_SCHEMECOLOR_INDEX" val="2"/>
  <p:tag name="KSO_WM_UNIT_TEXT_FILL_TYPE" val="1"/>
</p:tagLst>
</file>

<file path=ppt/tags/tag21.xml><?xml version="1.0" encoding="utf-8"?>
<p:tagLst xmlns:p="http://schemas.openxmlformats.org/presentationml/2006/main">
  <p:tag name="KSO_WM_TEMPLATE_CATEGORY" val="diagram"/>
  <p:tag name="KSO_WM_TEMPLATE_INDEX" val="160007"/>
  <p:tag name="KSO_WM_TAG_VERSION" val="1.0"/>
  <p:tag name="KSO_WM_BEAUTIFY_FLAG" val="#wm#"/>
  <p:tag name="KSO_WM_UNIT_ID" val="diagram160007_4*l_h_a*1_4_1"/>
  <p:tag name="KSO_WM_UNIT_TYPE" val="l_h_a"/>
  <p:tag name="KSO_WM_UNIT_INDEX" val="1_4_1"/>
  <p:tag name="KSO_WM_UNIT_CLEAR" val="1"/>
  <p:tag name="KSO_WM_UNIT_LAYERLEVEL" val="1_1_1"/>
  <p:tag name="KSO_WM_UNIT_VALUE" val="6"/>
  <p:tag name="KSO_WM_UNIT_HIGHLIGHT" val="0"/>
  <p:tag name="KSO_WM_UNIT_COMPATIBLE" val="0"/>
  <p:tag name="KSO_WM_DIAGRAM_GROUP_CODE" val="l1-1"/>
  <p:tag name="KSO_WM_UNIT_PRESET_TEXT" val="04"/>
  <p:tag name="KSO_WM_UNIT_LINE_FORE_SCHEMECOLOR_INDEX" val="14"/>
  <p:tag name="KSO_WM_UNIT_LINE_FILL_TYPE" val="2"/>
  <p:tag name="KSO_WM_UNIT_TEXT_FILL_FORE_SCHEMECOLOR_INDEX" val="14"/>
  <p:tag name="KSO_WM_UNIT_TEXT_FILL_TYPE" val="1"/>
</p:tagLst>
</file>

<file path=ppt/tags/tag3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3"/>
  <p:tag name="KSO_WM_UNIT_ID" val="diagram20177688_1*r_i*1_3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4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4"/>
  <p:tag name="KSO_WM_UNIT_ID" val="diagram20177688_1*r_i*1_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5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5"/>
  <p:tag name="KSO_WM_UNIT_ID" val="diagram20177688_1*r_i*1_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6.xml><?xml version="1.0" encoding="utf-8"?>
<p:tagLst xmlns:p="http://schemas.openxmlformats.org/presentationml/2006/main">
  <p:tag name="KSO_WM_TEMPLATE_CATEGORY" val="diagram"/>
  <p:tag name="KSO_WM_TEMPLATE_INDEX" val="20177688"/>
  <p:tag name="KSO_WM_UNIT_TYPE" val="r_v"/>
  <p:tag name="KSO_WM_UNIT_INDEX" val="1_2"/>
  <p:tag name="KSO_WM_UNIT_ID" val="diagram20177688_1*r_v*1_2"/>
  <p:tag name="KSO_WM_UNIT_LAYERLEVEL" val="1_1"/>
  <p:tag name="KSO_WM_UNIT_DIAGRAM_CONTRAST_TITLE_CNT" val="2"/>
  <p:tag name="KSO_WM_UNIT_DIAGRAM_DIMENSION_TITLE_CNT" val="1"/>
  <p:tag name="KSO_WM_UNIT_VALUE" val="4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r1-1"/>
  <p:tag name="KSO_WM_UNIT_PRESET_TEXT" val="Vestibulum ante ipsum primis in faucibus orci luctus et ultrices posuere cubilia Curae"/>
  <p:tag name="KSO_WM_UNIT_TEXT_FILL_FORE_SCHEMECOLOR_INDEX" val="1"/>
  <p:tag name="KSO_WM_UNIT_TEXT_FILL_TYPE" val="1"/>
</p:tagLst>
</file>

<file path=ppt/tags/tag7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6"/>
  <p:tag name="KSO_WM_UNIT_ID" val="diagram20177688_1*r_i*1_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8.xml><?xml version="1.0" encoding="utf-8"?>
<p:tagLst xmlns:p="http://schemas.openxmlformats.org/presentationml/2006/main">
  <p:tag name="KSO_WM_TEMPLATE_CATEGORY" val="diagram"/>
  <p:tag name="KSO_WM_TEMPLATE_INDEX" val="20177688"/>
  <p:tag name="KSO_WM_UNIT_TYPE" val="r_v"/>
  <p:tag name="KSO_WM_UNIT_INDEX" val="1_1"/>
  <p:tag name="KSO_WM_UNIT_ID" val="diagram20177688_1*r_v*1_1"/>
  <p:tag name="KSO_WM_UNIT_LAYERLEVEL" val="1_1"/>
  <p:tag name="KSO_WM_UNIT_DIAGRAM_CONTRAST_TITLE_CNT" val="2"/>
  <p:tag name="KSO_WM_UNIT_DIAGRAM_DIMENSION_TITLE_CNT" val="1"/>
  <p:tag name="KSO_WM_UNIT_VALUE" val="4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r1-1"/>
  <p:tag name="KSO_WM_UNIT_PRESET_TEXT" val="Vestibulum ante ipsum primis in faucibus orci luctus et ultrices posuere cubilia Curae"/>
  <p:tag name="KSO_WM_UNIT_TEXT_FILL_FORE_SCHEMECOLOR_INDEX" val="1"/>
  <p:tag name="KSO_WM_UNIT_TEXT_FILL_TYPE" val="1"/>
</p:tagLst>
</file>

<file path=ppt/tags/tag9.xml><?xml version="1.0" encoding="utf-8"?>
<p:tagLst xmlns:p="http://schemas.openxmlformats.org/presentationml/2006/main">
  <p:tag name="KSO_WM_TEMPLATE_CATEGORY" val="diagram"/>
  <p:tag name="KSO_WM_TEMPLATE_INDEX" val="20177688"/>
  <p:tag name="KSO_WM_UNIT_TYPE" val="r_u"/>
  <p:tag name="KSO_WM_UNIT_INDEX" val="1_1"/>
  <p:tag name="KSO_WM_UNIT_ID" val="diagram20177688_1*r_u*1_1"/>
  <p:tag name="KSO_WM_UNIT_LAYERLEVEL" val="1_1"/>
  <p:tag name="KSO_WM_UNIT_DIAGRAM_CONTRAST_TITLE_CNT" val="2"/>
  <p:tag name="KSO_WM_UNIT_DIAGRAM_DIMENSION_TITLE_CNT" val="1"/>
  <p:tag name="KSO_WM_UNIT_VALUE" val="18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r1-1"/>
  <p:tag name="KSO_WM_UNIT_PRESET_TEXT" val="LEOPARD TITLE"/>
  <p:tag name="KSO_WM_UNIT_TEXT_FILL_FORE_SCHEMECOLOR_INDEX" val="3"/>
  <p:tag name="KSO_WM_UNIT_TEXT_FILL_TYPE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1897</Words>
  <Application>WPS 演示</Application>
  <PresentationFormat>宽屏</PresentationFormat>
  <Paragraphs>196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Arial</vt:lpstr>
      <vt:lpstr>宋体</vt:lpstr>
      <vt:lpstr>Wingdings</vt:lpstr>
      <vt:lpstr>黑体</vt:lpstr>
      <vt:lpstr>Calibri</vt:lpstr>
      <vt:lpstr>微软雅黑</vt:lpstr>
      <vt:lpstr>Gill Sans</vt:lpstr>
      <vt:lpstr>ヒラギノ角ゴ ProN W3</vt:lpstr>
      <vt:lpstr>Bebas Neue</vt:lpstr>
      <vt:lpstr>Calibri</vt:lpstr>
      <vt:lpstr>方正兰亭细黑_GBK</vt:lpstr>
      <vt:lpstr>Arial Unicode MS</vt:lpstr>
      <vt:lpstr>Calibri Light</vt:lpstr>
      <vt:lpstr>Segoe Print</vt:lpstr>
      <vt:lpstr>Corbel</vt:lpstr>
      <vt:lpstr>Office 主题</vt:lpstr>
      <vt:lpstr>二维码 营销</vt:lpstr>
      <vt:lpstr>目 录 contents </vt:lpstr>
      <vt:lpstr>PowerPoint 演示文稿</vt:lpstr>
      <vt:lpstr>PowerPoint 演示文稿</vt:lpstr>
      <vt:lpstr>二维码及二维码营销的概念 </vt:lpstr>
      <vt:lpstr>补充：二维码的分类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 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MK</cp:lastModifiedBy>
  <cp:revision>14</cp:revision>
  <dcterms:created xsi:type="dcterms:W3CDTF">2018-04-13T07:24:00Z</dcterms:created>
  <dcterms:modified xsi:type="dcterms:W3CDTF">2018-05-03T03:23:00Z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