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6" r:id="rId3"/>
    <p:sldId id="274" r:id="rId5"/>
    <p:sldId id="259" r:id="rId6"/>
    <p:sldId id="294" r:id="rId7"/>
    <p:sldId id="490" r:id="rId8"/>
    <p:sldId id="556" r:id="rId9"/>
    <p:sldId id="557" r:id="rId10"/>
    <p:sldId id="558" r:id="rId11"/>
    <p:sldId id="559" r:id="rId12"/>
    <p:sldId id="560" r:id="rId13"/>
    <p:sldId id="561" r:id="rId14"/>
    <p:sldId id="562" r:id="rId15"/>
    <p:sldId id="563" r:id="rId16"/>
    <p:sldId id="564" r:id="rId17"/>
    <p:sldId id="565" r:id="rId18"/>
    <p:sldId id="566" r:id="rId19"/>
    <p:sldId id="30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3D0"/>
    <a:srgbClr val="0082F0"/>
    <a:srgbClr val="1695A3"/>
    <a:srgbClr val="DA251C"/>
    <a:srgbClr val="1E62D2"/>
    <a:srgbClr val="E8E8E6"/>
    <a:srgbClr val="17375E"/>
    <a:srgbClr val="2B2E30"/>
    <a:srgbClr val="3CA0FE"/>
    <a:srgbClr val="C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0546" autoAdjust="0"/>
  </p:normalViewPr>
  <p:slideViewPr>
    <p:cSldViewPr>
      <p:cViewPr varScale="1">
        <p:scale>
          <a:sx n="67" d="100"/>
          <a:sy n="67" d="100"/>
        </p:scale>
        <p:origin x="1062" y="72"/>
      </p:cViewPr>
      <p:guideLst>
        <p:guide orient="horz" pos="2244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D4021-094B-4A66-ABF6-CA18480DCF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FD9B9-D9FA-471C-AAB0-04E85B0A77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更多免费教程和模板请访问：</a:t>
            </a:r>
            <a:r>
              <a:rPr lang="en-US" altLang="zh-CN" smtClean="0"/>
              <a:t>www.quppt.com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D9B9-D9FA-471C-AAB0-04E85B0A77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更多免费教程和模板请访问：</a:t>
            </a:r>
            <a:r>
              <a:rPr lang="en-US" altLang="zh-CN" smtClean="0"/>
              <a:t>www.quppt.com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D9B9-D9FA-471C-AAB0-04E85B0A77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86F67-E76E-48F2-A4A5-386009A10B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fld id="{086C19B8-3837-47A4-AD5F-797A0CF770AF}" type="slidenum">
              <a:rPr lang="id-ID" altLang="zh-CN" smtClean="0"/>
            </a:fld>
            <a:endParaRPr lang="id-ID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148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4" name="Freeform 30"/>
          <p:cNvSpPr>
            <a:spLocks noChangeArrowheads="1"/>
          </p:cNvSpPr>
          <p:nvPr userDrawn="1"/>
        </p:nvSpPr>
        <p:spPr bwMode="auto">
          <a:xfrm>
            <a:off x="10931084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Calibri Light" panose="020F0302020204030204"/>
            </a:endParaRPr>
          </a:p>
        </p:txBody>
      </p:sp>
      <p:sp>
        <p:nvSpPr>
          <p:cNvPr id="7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Calibri Light" panose="020F0302020204030204"/>
            </a:endParaRPr>
          </a:p>
        </p:txBody>
      </p:sp>
      <p:sp>
        <p:nvSpPr>
          <p:cNvPr id="8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Calibri Light" panose="020F0302020204030204"/>
            </a:endParaRPr>
          </a:p>
        </p:txBody>
      </p:sp>
      <p:sp>
        <p:nvSpPr>
          <p:cNvPr id="9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Calibri Light" panose="020F03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2902" y="6417211"/>
            <a:ext cx="18280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solidFill>
                  <a:schemeClr val="tx1"/>
                </a:solidFill>
                <a:latin typeface="Lato Regular"/>
                <a:cs typeface="Lato Regular"/>
              </a:rPr>
              <a:t>Commerce</a:t>
            </a:r>
            <a:r>
              <a:rPr lang="id-ID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 smtClean="0">
                <a:solidFill>
                  <a:schemeClr val="tx1"/>
                </a:solidFill>
                <a:latin typeface="Calibri Light" panose="020F0302020204030204"/>
                <a:cs typeface="Calibri Light" panose="020F0302020204030204"/>
              </a:rPr>
              <a:t>Slides</a:t>
            </a:r>
            <a:endParaRPr lang="id-ID" sz="1200" b="0" dirty="0">
              <a:solidFill>
                <a:schemeClr val="tx1"/>
              </a:solidFill>
              <a:latin typeface="Calibri Light" panose="020F0302020204030204"/>
              <a:cs typeface="Calibri Light" panose="020F03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2E237B-6F24-4E07-B6C8-C3C6082166BC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华文细黑" panose="02010600040101010101" pitchFamily="2" charset="-122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华文细黑" panose="02010600040101010101" pitchFamily="2" charset="-122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      (向天歌演示原创作品：www.TopPPT.cn)"/>
          <p:cNvSpPr/>
          <p:nvPr/>
        </p:nvSpPr>
        <p:spPr>
          <a:xfrm rot="19177476">
            <a:off x="8159149" y="312652"/>
            <a:ext cx="5683751" cy="5347153"/>
          </a:xfrm>
          <a:custGeom>
            <a:avLst/>
            <a:gdLst>
              <a:gd name="connsiteX0" fmla="*/ 699354 w 5683751"/>
              <a:gd name="connsiteY0" fmla="*/ 2660654 h 5347153"/>
              <a:gd name="connsiteX1" fmla="*/ 699354 w 5683751"/>
              <a:gd name="connsiteY1" fmla="*/ 4647799 h 5347153"/>
              <a:gd name="connsiteX2" fmla="*/ 2720656 w 5683751"/>
              <a:gd name="connsiteY2" fmla="*/ 4654875 h 5347153"/>
              <a:gd name="connsiteX3" fmla="*/ 2131993 w 5683751"/>
              <a:gd name="connsiteY3" fmla="*/ 5347153 h 5347153"/>
              <a:gd name="connsiteX4" fmla="*/ 0 w 5683751"/>
              <a:gd name="connsiteY4" fmla="*/ 5347153 h 5347153"/>
              <a:gd name="connsiteX5" fmla="*/ 0 w 5683751"/>
              <a:gd name="connsiteY5" fmla="*/ 2660489 h 5347153"/>
              <a:gd name="connsiteX6" fmla="*/ 2808800 w 5683751"/>
              <a:gd name="connsiteY6" fmla="*/ 0 h 5347153"/>
              <a:gd name="connsiteX7" fmla="*/ 2832652 w 5683751"/>
              <a:gd name="connsiteY7" fmla="*/ 699354 h 5347153"/>
              <a:gd name="connsiteX8" fmla="*/ 699354 w 5683751"/>
              <a:gd name="connsiteY8" fmla="*/ 699354 h 5347153"/>
              <a:gd name="connsiteX9" fmla="*/ 699354 w 5683751"/>
              <a:gd name="connsiteY9" fmla="*/ 2481295 h 5347153"/>
              <a:gd name="connsiteX10" fmla="*/ 0 w 5683751"/>
              <a:gd name="connsiteY10" fmla="*/ 2481130 h 5347153"/>
              <a:gd name="connsiteX11" fmla="*/ 0 w 5683751"/>
              <a:gd name="connsiteY11" fmla="*/ 0 h 5347153"/>
              <a:gd name="connsiteX12" fmla="*/ 4307551 w 5683751"/>
              <a:gd name="connsiteY12" fmla="*/ 0 h 5347153"/>
              <a:gd name="connsiteX13" fmla="*/ 5683751 w 5683751"/>
              <a:gd name="connsiteY13" fmla="*/ 1170220 h 5347153"/>
              <a:gd name="connsiteX14" fmla="*/ 5080222 w 5683751"/>
              <a:gd name="connsiteY14" fmla="*/ 1879981 h 5347153"/>
              <a:gd name="connsiteX15" fmla="*/ 5080546 w 5683751"/>
              <a:gd name="connsiteY15" fmla="*/ 1701265 h 5347153"/>
              <a:gd name="connsiteX16" fmla="*/ 5081521 w 5683751"/>
              <a:gd name="connsiteY16" fmla="*/ 699354 h 5347153"/>
              <a:gd name="connsiteX17" fmla="*/ 3041115 w 5683751"/>
              <a:gd name="connsiteY17" fmla="*/ 699354 h 5347153"/>
              <a:gd name="connsiteX18" fmla="*/ 3017264 w 5683751"/>
              <a:gd name="connsiteY18" fmla="*/ 0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751" h="5347153">
                <a:moveTo>
                  <a:pt x="699354" y="2660654"/>
                </a:moveTo>
                <a:lnTo>
                  <a:pt x="699354" y="4647799"/>
                </a:lnTo>
                <a:lnTo>
                  <a:pt x="2720656" y="4654875"/>
                </a:lnTo>
                <a:lnTo>
                  <a:pt x="2131993" y="5347153"/>
                </a:lnTo>
                <a:lnTo>
                  <a:pt x="0" y="5347153"/>
                </a:lnTo>
                <a:lnTo>
                  <a:pt x="0" y="2660489"/>
                </a:lnTo>
                <a:close/>
                <a:moveTo>
                  <a:pt x="2808800" y="0"/>
                </a:moveTo>
                <a:lnTo>
                  <a:pt x="2832652" y="699354"/>
                </a:lnTo>
                <a:lnTo>
                  <a:pt x="699354" y="699354"/>
                </a:lnTo>
                <a:lnTo>
                  <a:pt x="699354" y="2481295"/>
                </a:lnTo>
                <a:lnTo>
                  <a:pt x="0" y="2481130"/>
                </a:lnTo>
                <a:lnTo>
                  <a:pt x="0" y="0"/>
                </a:lnTo>
                <a:close/>
                <a:moveTo>
                  <a:pt x="4307551" y="0"/>
                </a:moveTo>
                <a:lnTo>
                  <a:pt x="5683751" y="1170220"/>
                </a:lnTo>
                <a:lnTo>
                  <a:pt x="5080222" y="1879981"/>
                </a:lnTo>
                <a:lnTo>
                  <a:pt x="5080546" y="1701265"/>
                </a:lnTo>
                <a:cubicBezTo>
                  <a:pt x="5081157" y="1364859"/>
                  <a:pt x="5081625" y="1029670"/>
                  <a:pt x="5081521" y="699354"/>
                </a:cubicBezTo>
                <a:lnTo>
                  <a:pt x="3041115" y="699354"/>
                </a:lnTo>
                <a:lnTo>
                  <a:pt x="3017264" y="0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Freeform 38      (向天歌演示原创作品：www.TopPPT.cn)"/>
          <p:cNvSpPr/>
          <p:nvPr/>
        </p:nvSpPr>
        <p:spPr>
          <a:xfrm rot="19177476">
            <a:off x="10459552" y="1317797"/>
            <a:ext cx="3464896" cy="4074783"/>
          </a:xfrm>
          <a:custGeom>
            <a:avLst/>
            <a:gdLst>
              <a:gd name="connsiteX0" fmla="*/ 699354 w 3464896"/>
              <a:gd name="connsiteY0" fmla="*/ 2076448 h 4074783"/>
              <a:gd name="connsiteX1" fmla="*/ 699354 w 3464896"/>
              <a:gd name="connsiteY1" fmla="*/ 3252330 h 4074783"/>
              <a:gd name="connsiteX2" fmla="*/ 0 w 3464896"/>
              <a:gd name="connsiteY2" fmla="*/ 4074783 h 4074783"/>
              <a:gd name="connsiteX3" fmla="*/ 0 w 3464896"/>
              <a:gd name="connsiteY3" fmla="*/ 2076283 h 4074783"/>
              <a:gd name="connsiteX4" fmla="*/ 1684570 w 3464896"/>
              <a:gd name="connsiteY4" fmla="*/ 0 h 4074783"/>
              <a:gd name="connsiteX5" fmla="*/ 1708421 w 3464896"/>
              <a:gd name="connsiteY5" fmla="*/ 699355 h 4074783"/>
              <a:gd name="connsiteX6" fmla="*/ 699354 w 3464896"/>
              <a:gd name="connsiteY6" fmla="*/ 699354 h 4074783"/>
              <a:gd name="connsiteX7" fmla="*/ 699354 w 3464896"/>
              <a:gd name="connsiteY7" fmla="*/ 1859921 h 4074783"/>
              <a:gd name="connsiteX8" fmla="*/ 0 w 3464896"/>
              <a:gd name="connsiteY8" fmla="*/ 1859755 h 4074783"/>
              <a:gd name="connsiteX9" fmla="*/ 0 w 3464896"/>
              <a:gd name="connsiteY9" fmla="*/ 0 h 4074783"/>
              <a:gd name="connsiteX10" fmla="*/ 3464896 w 3464896"/>
              <a:gd name="connsiteY10" fmla="*/ 1 h 4074783"/>
              <a:gd name="connsiteX11" fmla="*/ 2870217 w 3464896"/>
              <a:gd name="connsiteY11" fmla="*/ 699354 h 4074783"/>
              <a:gd name="connsiteX12" fmla="*/ 1916884 w 3464896"/>
              <a:gd name="connsiteY12" fmla="*/ 699354 h 4074783"/>
              <a:gd name="connsiteX13" fmla="*/ 1893033 w 3464896"/>
              <a:gd name="connsiteY13" fmla="*/ 1 h 40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96" h="4074783">
                <a:moveTo>
                  <a:pt x="699354" y="2076448"/>
                </a:moveTo>
                <a:lnTo>
                  <a:pt x="699354" y="3252330"/>
                </a:lnTo>
                <a:lnTo>
                  <a:pt x="0" y="4074783"/>
                </a:lnTo>
                <a:lnTo>
                  <a:pt x="0" y="2076283"/>
                </a:lnTo>
                <a:close/>
                <a:moveTo>
                  <a:pt x="1684570" y="0"/>
                </a:moveTo>
                <a:lnTo>
                  <a:pt x="1708421" y="699355"/>
                </a:lnTo>
                <a:lnTo>
                  <a:pt x="699354" y="699354"/>
                </a:lnTo>
                <a:lnTo>
                  <a:pt x="699354" y="1859921"/>
                </a:lnTo>
                <a:lnTo>
                  <a:pt x="0" y="1859755"/>
                </a:lnTo>
                <a:lnTo>
                  <a:pt x="0" y="0"/>
                </a:lnTo>
                <a:close/>
                <a:moveTo>
                  <a:pt x="3464896" y="1"/>
                </a:moveTo>
                <a:lnTo>
                  <a:pt x="2870217" y="699354"/>
                </a:lnTo>
                <a:lnTo>
                  <a:pt x="1916884" y="699354"/>
                </a:lnTo>
                <a:lnTo>
                  <a:pt x="1893033" y="1"/>
                </a:lnTo>
                <a:close/>
              </a:path>
            </a:pathLst>
          </a:cu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" name="Group 3      (向天歌演示原创作品：www.TopPPT.cn)"/>
          <p:cNvGrpSpPr/>
          <p:nvPr/>
        </p:nvGrpSpPr>
        <p:grpSpPr>
          <a:xfrm>
            <a:off x="906855" y="3316600"/>
            <a:ext cx="1748306" cy="121200"/>
            <a:chOff x="1622500" y="4356850"/>
            <a:chExt cx="1748306" cy="121200"/>
          </a:xfrm>
        </p:grpSpPr>
        <p:cxnSp>
          <p:nvCxnSpPr>
            <p:cNvPr id="24" name="Straight Connector 23      (向天歌演示原创作品：www.TopPPT.cn)"/>
            <p:cNvCxnSpPr/>
            <p:nvPr/>
          </p:nvCxnSpPr>
          <p:spPr>
            <a:xfrm flipH="1">
              <a:off x="1622500" y="4420894"/>
              <a:ext cx="1656184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      (向天歌演示原创作品：www.TopPPT.cn)"/>
            <p:cNvSpPr/>
            <p:nvPr/>
          </p:nvSpPr>
          <p:spPr>
            <a:xfrm>
              <a:off x="3249606" y="4356850"/>
              <a:ext cx="121200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4      (向天歌演示原创作品：www.TopPPT.cn)"/>
          <p:cNvGrpSpPr/>
          <p:nvPr/>
        </p:nvGrpSpPr>
        <p:grpSpPr>
          <a:xfrm>
            <a:off x="5880728" y="3323585"/>
            <a:ext cx="1869506" cy="121200"/>
            <a:chOff x="4050658" y="4356850"/>
            <a:chExt cx="1869506" cy="121200"/>
          </a:xfrm>
        </p:grpSpPr>
        <p:cxnSp>
          <p:nvCxnSpPr>
            <p:cNvPr id="25" name="Straight Connector 24      (向天歌演示原创作品：www.TopPPT.cn)"/>
            <p:cNvCxnSpPr/>
            <p:nvPr/>
          </p:nvCxnSpPr>
          <p:spPr>
            <a:xfrm flipV="1">
              <a:off x="4171858" y="4414006"/>
              <a:ext cx="1748306" cy="344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      (向天歌演示原创作品：www.TopPPT.cn)"/>
            <p:cNvSpPr/>
            <p:nvPr/>
          </p:nvSpPr>
          <p:spPr>
            <a:xfrm>
              <a:off x="4050658" y="4356850"/>
              <a:ext cx="121200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Rectangle 44      (向天歌演示原创作品：www.TopPPT.cn)"/>
          <p:cNvSpPr/>
          <p:nvPr/>
        </p:nvSpPr>
        <p:spPr>
          <a:xfrm>
            <a:off x="202930" y="213047"/>
            <a:ext cx="2549358" cy="467756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0" name="Group 9      (向天歌演示原创作品：www.TopPPT.cn)"/>
          <p:cNvGrpSpPr/>
          <p:nvPr/>
        </p:nvGrpSpPr>
        <p:grpSpPr>
          <a:xfrm>
            <a:off x="2956903" y="4225101"/>
            <a:ext cx="418098" cy="402345"/>
            <a:chOff x="2670518" y="4898862"/>
            <a:chExt cx="418098" cy="402345"/>
          </a:xfrm>
        </p:grpSpPr>
        <p:sp>
          <p:nvSpPr>
            <p:cNvPr id="33" name="Rectangle 32      (向天歌演示原创作品：www.TopPPT.cn)"/>
            <p:cNvSpPr/>
            <p:nvPr/>
          </p:nvSpPr>
          <p:spPr>
            <a:xfrm flipV="1">
              <a:off x="2670518" y="4898862"/>
              <a:ext cx="418098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801992" y="4974946"/>
              <a:ext cx="155149" cy="250176"/>
              <a:chOff x="6967538" y="6365875"/>
              <a:chExt cx="127000" cy="204787"/>
            </a:xfrm>
            <a:solidFill>
              <a:schemeClr val="bg1"/>
            </a:solidFill>
          </p:grpSpPr>
          <p:sp>
            <p:nvSpPr>
              <p:cNvPr id="31" name="Freeform 626      (向天歌演示原创作品：www.TopPPT.cn)"/>
              <p:cNvSpPr/>
              <p:nvPr/>
            </p:nvSpPr>
            <p:spPr bwMode="auto">
              <a:xfrm>
                <a:off x="6967538" y="6423025"/>
                <a:ext cx="127000" cy="147637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627      (向天歌演示原创作品：www.TopPPT.cn)"/>
              <p:cNvSpPr/>
              <p:nvPr/>
            </p:nvSpPr>
            <p:spPr bwMode="auto">
              <a:xfrm>
                <a:off x="7000875" y="6365875"/>
                <a:ext cx="61912" cy="134937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Group 11      (向天歌演示原创作品：www.TopPPT.cn)"/>
          <p:cNvGrpSpPr/>
          <p:nvPr/>
        </p:nvGrpSpPr>
        <p:grpSpPr>
          <a:xfrm>
            <a:off x="3538220" y="4225290"/>
            <a:ext cx="2173605" cy="402590"/>
            <a:chOff x="3147050" y="4898862"/>
            <a:chExt cx="1802219" cy="402345"/>
          </a:xfrm>
        </p:grpSpPr>
        <p:sp>
          <p:nvSpPr>
            <p:cNvPr id="34" name="Rectangle 33      (向天歌演示原创作品：www.TopPPT.cn)"/>
            <p:cNvSpPr/>
            <p:nvPr/>
          </p:nvSpPr>
          <p:spPr>
            <a:xfrm flipV="1">
              <a:off x="3147050" y="4898862"/>
              <a:ext cx="1620152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6" name="TextBox 35      (向天歌演示原创作品：www.TopPPT.cn)"/>
            <p:cNvSpPr txBox="1"/>
            <p:nvPr/>
          </p:nvSpPr>
          <p:spPr>
            <a:xfrm>
              <a:off x="3171269" y="4922996"/>
              <a:ext cx="1778000" cy="321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文鼎霹靂體" panose="02010609010101010101" pitchFamily="49" charset="-120"/>
                </a:rPr>
                <a:t>foundation design</a:t>
              </a:r>
              <a:endParaRPr lang="zh-CN" altLang="en-US" sz="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霹靂體" panose="02010609010101010101" pitchFamily="49" charset="-12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643505" y="3181350"/>
            <a:ext cx="323723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68516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第三部分美工项目应用实战</a:t>
            </a:r>
            <a:endParaRPr kumimoji="0" lang="zh-CN" altLang="en-US" sz="2000" kern="1200" cap="none" spc="0" normalizeH="0" baseline="0" noProof="0" dirty="0">
              <a:solidFill>
                <a:srgbClr val="2B2E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906270" y="1927860"/>
            <a:ext cx="48914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cs typeface="+mn-cs"/>
              </a:rPr>
              <a:t>《</a:t>
            </a:r>
            <a:r>
              <a:rPr kumimoji="0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cs typeface="+mn-cs"/>
              </a:rPr>
              <a:t>网店店铺装修视觉设计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cs typeface="+mn-cs"/>
              </a:rPr>
              <a:t>》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2B2E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2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69 0.000000 L 0.000000 0.000000 " pathEditMode="relative" ptsTypes="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5" grpId="0" animBg="1"/>
      <p:bldP spid="6" grpId="0"/>
      <p:bldP spid="6" grpId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85645" y="2153920"/>
            <a:ext cx="793369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2、以活动促销为主的类型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一类店铺的店招上要展现出更多的是店铺的活动，因为这种店铺主要是为了冲销量，走的是一条薄利多销的路线。首先把活动的内容计划好，然后在店招里面放上重点的促销信息，当然店招的风格也要根据活动的主题来设定，营造出一个活动氛围。还可以在店招上适当的加入一些红包或优惠券领取的按钮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C:\Users\Administrator\Desktop\余乐\美工教材\PPT\第七章\图片1.png图片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084070" y="4150995"/>
            <a:ext cx="7835265" cy="718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85645" y="2297430"/>
            <a:ext cx="7933690" cy="1173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3、以产品推广为主的类型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种类型的店铺就是为了增加店铺主推产品的销量，像这种类型的店铺都会在店招上放上两三款的产品，然后在旁边标注上价格，这相当于起到一个推广的效果，消费者进入店铺的第一眼就会看到店招上的产品，很多消费者都会被这些产品给吸引过去了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C:\Users\Administrator\Desktop\余乐\美工教材\PPT\第七章\图片3.png图片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099310" y="4007485"/>
            <a:ext cx="7706360" cy="988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255" b="33585"/>
          <a:stretch>
            <a:fillRect/>
          </a:stretch>
        </p:blipFill>
        <p:spPr>
          <a:xfrm rot="16200000">
            <a:off x="10303883" y="4847485"/>
            <a:ext cx="1535508" cy="2451183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-287020" y="2423160"/>
            <a:ext cx="6410325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Freeform 56"/>
          <p:cNvSpPr/>
          <p:nvPr/>
        </p:nvSpPr>
        <p:spPr>
          <a:xfrm>
            <a:off x="4558665" y="2423160"/>
            <a:ext cx="1565275" cy="85725"/>
          </a:xfrm>
          <a:custGeom>
            <a:avLst/>
            <a:gdLst>
              <a:gd name="txL" fmla="*/ 0 w 2385"/>
              <a:gd name="txT" fmla="*/ 0 h 425"/>
              <a:gd name="txR" fmla="*/ 2385 w 2385"/>
              <a:gd name="txB" fmla="*/ 425 h 425"/>
            </a:gdLst>
            <a:ahLst/>
            <a:cxnLst>
              <a:cxn ang="0">
                <a:pos x="2147483646" y="0"/>
              </a:cxn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385" h="425">
                <a:moveTo>
                  <a:pt x="235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5"/>
                  <a:pt x="0" y="425"/>
                  <a:pt x="0" y="425"/>
                </a:cubicBezTo>
                <a:cubicBezTo>
                  <a:pt x="2353" y="425"/>
                  <a:pt x="2353" y="425"/>
                  <a:pt x="2353" y="425"/>
                </a:cubicBezTo>
                <a:cubicBezTo>
                  <a:pt x="2370" y="425"/>
                  <a:pt x="2385" y="411"/>
                  <a:pt x="2385" y="393"/>
                </a:cubicBezTo>
                <a:cubicBezTo>
                  <a:pt x="2385" y="32"/>
                  <a:pt x="2385" y="32"/>
                  <a:pt x="2385" y="32"/>
                </a:cubicBezTo>
                <a:cubicBezTo>
                  <a:pt x="2385" y="15"/>
                  <a:pt x="2370" y="0"/>
                  <a:pt x="235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txBody>
          <a:bodyPr wrap="square" lIns="102065" tIns="0" rIns="0" bIns="34019" anchor="ctr" anchorCtr="0"/>
          <a:lstStyle/>
          <a:p>
            <a:pPr>
              <a:lnSpc>
                <a:spcPct val="100000"/>
              </a:lnSpc>
            </a:pPr>
            <a:endParaRPr lang="zh-CN" altLang="en-US" b="1" dirty="0">
              <a:solidFill>
                <a:srgbClr val="FFFFFF"/>
              </a:solidFill>
              <a:latin typeface="幼圆" panose="02010509060101010101" pitchFamily="1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48"/>
          <p:cNvSpPr txBox="1"/>
          <p:nvPr/>
        </p:nvSpPr>
        <p:spPr>
          <a:xfrm>
            <a:off x="2743835" y="2829560"/>
            <a:ext cx="6424295" cy="93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lang="en-US" altLang="zh-CN" sz="32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</a:t>
            </a:r>
            <a:r>
              <a:rPr lang="zh-CN" altLang="en-US" sz="32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、店招的制作</a:t>
            </a:r>
            <a:endParaRPr lang="zh-CN" altLang="en-US" sz="3200" b="1" dirty="0" smtClean="0">
              <a:solidFill>
                <a:srgbClr val="1678A8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latinLnBrk="1">
              <a:lnSpc>
                <a:spcPct val="120000"/>
              </a:lnSpc>
              <a:defRPr/>
            </a:pPr>
            <a:endParaRPr sz="1400" b="1" dirty="0" smtClean="0">
              <a:solidFill>
                <a:srgbClr val="1678A8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  <p:bldP spid="12" grpId="0"/>
      <p:bldP spid="12" grpId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761105" y="1382395"/>
            <a:ext cx="8444230" cy="549021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-1" fmla="*/ 6086006 w 12192000"/>
              <a:gd name="connsiteY0-2" fmla="*/ 0 h 6887980"/>
              <a:gd name="connsiteX1-3" fmla="*/ 12192000 w 12192000"/>
              <a:gd name="connsiteY1-4" fmla="*/ 29980 h 6887980"/>
              <a:gd name="connsiteX2-5" fmla="*/ 12192000 w 12192000"/>
              <a:gd name="connsiteY2-6" fmla="*/ 6887980 h 6887980"/>
              <a:gd name="connsiteX3-7" fmla="*/ 0 w 12192000"/>
              <a:gd name="connsiteY3-8" fmla="*/ 6887980 h 6887980"/>
              <a:gd name="connsiteX4-9" fmla="*/ 6086006 w 12192000"/>
              <a:gd name="connsiteY4-10" fmla="*/ 0 h 6887980"/>
              <a:gd name="connsiteX0-11" fmla="*/ 44970 w 6150964"/>
              <a:gd name="connsiteY0-12" fmla="*/ 0 h 6917961"/>
              <a:gd name="connsiteX1-13" fmla="*/ 6150964 w 6150964"/>
              <a:gd name="connsiteY1-14" fmla="*/ 29980 h 6917961"/>
              <a:gd name="connsiteX2-15" fmla="*/ 6150964 w 6150964"/>
              <a:gd name="connsiteY2-16" fmla="*/ 6887980 h 6917961"/>
              <a:gd name="connsiteX3-17" fmla="*/ 0 w 6150964"/>
              <a:gd name="connsiteY3-18" fmla="*/ 6917961 h 6917961"/>
              <a:gd name="connsiteX4-19" fmla="*/ 44970 w 6150964"/>
              <a:gd name="connsiteY4-20" fmla="*/ 0 h 6917961"/>
              <a:gd name="connsiteX0-21" fmla="*/ 1319134 w 7425128"/>
              <a:gd name="connsiteY0-22" fmla="*/ 0 h 6902971"/>
              <a:gd name="connsiteX1-23" fmla="*/ 7425128 w 7425128"/>
              <a:gd name="connsiteY1-24" fmla="*/ 29980 h 6902971"/>
              <a:gd name="connsiteX2-25" fmla="*/ 7425128 w 7425128"/>
              <a:gd name="connsiteY2-26" fmla="*/ 6887980 h 6902971"/>
              <a:gd name="connsiteX3-27" fmla="*/ 0 w 7425128"/>
              <a:gd name="connsiteY3-28" fmla="*/ 6902971 h 6902971"/>
              <a:gd name="connsiteX4-29" fmla="*/ 1319134 w 7425128"/>
              <a:gd name="connsiteY4-30" fmla="*/ 0 h 6902971"/>
              <a:gd name="connsiteX0-31" fmla="*/ 1918741 w 7425128"/>
              <a:gd name="connsiteY0-32" fmla="*/ 0 h 6917961"/>
              <a:gd name="connsiteX1-33" fmla="*/ 7425128 w 7425128"/>
              <a:gd name="connsiteY1-34" fmla="*/ 44970 h 6917961"/>
              <a:gd name="connsiteX2-35" fmla="*/ 7425128 w 7425128"/>
              <a:gd name="connsiteY2-36" fmla="*/ 6902970 h 6917961"/>
              <a:gd name="connsiteX3-37" fmla="*/ 0 w 7425128"/>
              <a:gd name="connsiteY3-38" fmla="*/ 6917961 h 6917961"/>
              <a:gd name="connsiteX4-39" fmla="*/ 1918741 w 7425128"/>
              <a:gd name="connsiteY4-40" fmla="*/ 0 h 6917961"/>
              <a:gd name="connsiteX0-41" fmla="*/ 3537679 w 7425128"/>
              <a:gd name="connsiteY0-42" fmla="*/ 14990 h 6872991"/>
              <a:gd name="connsiteX1-43" fmla="*/ 7425128 w 7425128"/>
              <a:gd name="connsiteY1-44" fmla="*/ 0 h 6872991"/>
              <a:gd name="connsiteX2-45" fmla="*/ 7425128 w 7425128"/>
              <a:gd name="connsiteY2-46" fmla="*/ 6858000 h 6872991"/>
              <a:gd name="connsiteX3-47" fmla="*/ 0 w 7425128"/>
              <a:gd name="connsiteY3-48" fmla="*/ 6872991 h 6872991"/>
              <a:gd name="connsiteX4-49" fmla="*/ 3537679 w 7425128"/>
              <a:gd name="connsiteY4-50" fmla="*/ 14990 h 6872991"/>
              <a:gd name="connsiteX0-51" fmla="*/ 3612630 w 7425128"/>
              <a:gd name="connsiteY0-52" fmla="*/ 14990 h 6872991"/>
              <a:gd name="connsiteX1-53" fmla="*/ 7425128 w 7425128"/>
              <a:gd name="connsiteY1-54" fmla="*/ 0 h 6872991"/>
              <a:gd name="connsiteX2-55" fmla="*/ 7425128 w 7425128"/>
              <a:gd name="connsiteY2-56" fmla="*/ 6858000 h 6872991"/>
              <a:gd name="connsiteX3-57" fmla="*/ 0 w 7425128"/>
              <a:gd name="connsiteY3-58" fmla="*/ 6872991 h 6872991"/>
              <a:gd name="connsiteX4-59" fmla="*/ 3612630 w 7425128"/>
              <a:gd name="connsiteY4-60" fmla="*/ 14990 h 6872991"/>
              <a:gd name="connsiteX0-61" fmla="*/ 3522689 w 7335187"/>
              <a:gd name="connsiteY0-62" fmla="*/ 14990 h 6902971"/>
              <a:gd name="connsiteX1-63" fmla="*/ 7335187 w 7335187"/>
              <a:gd name="connsiteY1-64" fmla="*/ 0 h 6902971"/>
              <a:gd name="connsiteX2-65" fmla="*/ 7335187 w 7335187"/>
              <a:gd name="connsiteY2-66" fmla="*/ 6858000 h 6902971"/>
              <a:gd name="connsiteX3-67" fmla="*/ 0 w 7335187"/>
              <a:gd name="connsiteY3-68" fmla="*/ 6902971 h 6902971"/>
              <a:gd name="connsiteX4-69" fmla="*/ 3522689 w 7335187"/>
              <a:gd name="connsiteY4-70" fmla="*/ 14990 h 6902971"/>
              <a:gd name="connsiteX0-71" fmla="*/ 3522689 w 7335187"/>
              <a:gd name="connsiteY0-72" fmla="*/ 0 h 6902971"/>
              <a:gd name="connsiteX1-73" fmla="*/ 7335187 w 7335187"/>
              <a:gd name="connsiteY1-74" fmla="*/ 0 h 6902971"/>
              <a:gd name="connsiteX2-75" fmla="*/ 7335187 w 7335187"/>
              <a:gd name="connsiteY2-76" fmla="*/ 6858000 h 6902971"/>
              <a:gd name="connsiteX3-77" fmla="*/ 0 w 7335187"/>
              <a:gd name="connsiteY3-78" fmla="*/ 6902971 h 6902971"/>
              <a:gd name="connsiteX4-79" fmla="*/ 3522689 w 7335187"/>
              <a:gd name="connsiteY4-80" fmla="*/ 0 h 6902971"/>
              <a:gd name="connsiteX0-81" fmla="*/ 3987384 w 7799882"/>
              <a:gd name="connsiteY0-82" fmla="*/ 0 h 6917961"/>
              <a:gd name="connsiteX1-83" fmla="*/ 7799882 w 7799882"/>
              <a:gd name="connsiteY1-84" fmla="*/ 0 h 6917961"/>
              <a:gd name="connsiteX2-85" fmla="*/ 7799882 w 7799882"/>
              <a:gd name="connsiteY2-86" fmla="*/ 6858000 h 6917961"/>
              <a:gd name="connsiteX3-87" fmla="*/ 0 w 7799882"/>
              <a:gd name="connsiteY3-88" fmla="*/ 6917961 h 6917961"/>
              <a:gd name="connsiteX4-89" fmla="*/ 3987384 w 7799882"/>
              <a:gd name="connsiteY4-90" fmla="*/ 0 h 6917961"/>
              <a:gd name="connsiteX0-91" fmla="*/ 4167266 w 7979764"/>
              <a:gd name="connsiteY0-92" fmla="*/ 0 h 6887981"/>
              <a:gd name="connsiteX1-93" fmla="*/ 7979764 w 7979764"/>
              <a:gd name="connsiteY1-94" fmla="*/ 0 h 6887981"/>
              <a:gd name="connsiteX2-95" fmla="*/ 7979764 w 7979764"/>
              <a:gd name="connsiteY2-96" fmla="*/ 6858000 h 6887981"/>
              <a:gd name="connsiteX3-97" fmla="*/ 0 w 7979764"/>
              <a:gd name="connsiteY3-98" fmla="*/ 6887981 h 6887981"/>
              <a:gd name="connsiteX4-99" fmla="*/ 4167266 w 7979764"/>
              <a:gd name="connsiteY4-100" fmla="*/ 0 h 6887981"/>
              <a:gd name="connsiteX0-101" fmla="*/ 3837483 w 7979764"/>
              <a:gd name="connsiteY0-102" fmla="*/ 14990 h 6887981"/>
              <a:gd name="connsiteX1-103" fmla="*/ 7979764 w 7979764"/>
              <a:gd name="connsiteY1-104" fmla="*/ 0 h 6887981"/>
              <a:gd name="connsiteX2-105" fmla="*/ 7979764 w 7979764"/>
              <a:gd name="connsiteY2-106" fmla="*/ 6858000 h 6887981"/>
              <a:gd name="connsiteX3-107" fmla="*/ 0 w 7979764"/>
              <a:gd name="connsiteY3-108" fmla="*/ 6887981 h 6887981"/>
              <a:gd name="connsiteX4-109" fmla="*/ 3837483 w 7979764"/>
              <a:gd name="connsiteY4-110" fmla="*/ 14990 h 6887981"/>
              <a:gd name="connsiteX0-111" fmla="*/ 3851998 w 7979764"/>
              <a:gd name="connsiteY0-112" fmla="*/ 476 h 6887981"/>
              <a:gd name="connsiteX1-113" fmla="*/ 7979764 w 7979764"/>
              <a:gd name="connsiteY1-114" fmla="*/ 0 h 6887981"/>
              <a:gd name="connsiteX2-115" fmla="*/ 7979764 w 7979764"/>
              <a:gd name="connsiteY2-116" fmla="*/ 6858000 h 6887981"/>
              <a:gd name="connsiteX3-117" fmla="*/ 0 w 7979764"/>
              <a:gd name="connsiteY3-118" fmla="*/ 6887981 h 6887981"/>
              <a:gd name="connsiteX4-119" fmla="*/ 3851998 w 7979764"/>
              <a:gd name="connsiteY4-120" fmla="*/ 476 h 6887981"/>
              <a:gd name="connsiteX0-121" fmla="*/ 3881978 w 8009744"/>
              <a:gd name="connsiteY0-122" fmla="*/ 476 h 6887981"/>
              <a:gd name="connsiteX1-123" fmla="*/ 8009744 w 8009744"/>
              <a:gd name="connsiteY1-124" fmla="*/ 0 h 6887981"/>
              <a:gd name="connsiteX2-125" fmla="*/ 8009744 w 8009744"/>
              <a:gd name="connsiteY2-126" fmla="*/ 6858000 h 6887981"/>
              <a:gd name="connsiteX3-127" fmla="*/ 0 w 8009744"/>
              <a:gd name="connsiteY3-128" fmla="*/ 6887981 h 6887981"/>
              <a:gd name="connsiteX4-129" fmla="*/ 3881978 w 8009744"/>
              <a:gd name="connsiteY4-130" fmla="*/ 476 h 6887981"/>
              <a:gd name="connsiteX0-131" fmla="*/ 3911958 w 8039724"/>
              <a:gd name="connsiteY0-132" fmla="*/ 476 h 6858000"/>
              <a:gd name="connsiteX1-133" fmla="*/ 8039724 w 8039724"/>
              <a:gd name="connsiteY1-134" fmla="*/ 0 h 6858000"/>
              <a:gd name="connsiteX2-135" fmla="*/ 8039724 w 8039724"/>
              <a:gd name="connsiteY2-136" fmla="*/ 6858000 h 6858000"/>
              <a:gd name="connsiteX3-137" fmla="*/ 0 w 8039724"/>
              <a:gd name="connsiteY3-138" fmla="*/ 6858000 h 6858000"/>
              <a:gd name="connsiteX4-139" fmla="*/ 3911958 w 8039724"/>
              <a:gd name="connsiteY4-140" fmla="*/ 476 h 6858000"/>
              <a:gd name="connsiteX0-141" fmla="*/ 4016889 w 8039724"/>
              <a:gd name="connsiteY0-142" fmla="*/ 476 h 6858000"/>
              <a:gd name="connsiteX1-143" fmla="*/ 8039724 w 8039724"/>
              <a:gd name="connsiteY1-144" fmla="*/ 0 h 6858000"/>
              <a:gd name="connsiteX2-145" fmla="*/ 8039724 w 8039724"/>
              <a:gd name="connsiteY2-146" fmla="*/ 6858000 h 6858000"/>
              <a:gd name="connsiteX3-147" fmla="*/ 0 w 8039724"/>
              <a:gd name="connsiteY3-148" fmla="*/ 6858000 h 6858000"/>
              <a:gd name="connsiteX4-149" fmla="*/ 4016889 w 8039724"/>
              <a:gd name="connsiteY4-150" fmla="*/ 476 h 6858000"/>
              <a:gd name="connsiteX0-151" fmla="*/ 4226751 w 8039724"/>
              <a:gd name="connsiteY0-152" fmla="*/ 476 h 6858000"/>
              <a:gd name="connsiteX1-153" fmla="*/ 8039724 w 8039724"/>
              <a:gd name="connsiteY1-154" fmla="*/ 0 h 6858000"/>
              <a:gd name="connsiteX2-155" fmla="*/ 8039724 w 8039724"/>
              <a:gd name="connsiteY2-156" fmla="*/ 6858000 h 6858000"/>
              <a:gd name="connsiteX3-157" fmla="*/ 0 w 8039724"/>
              <a:gd name="connsiteY3-158" fmla="*/ 6858000 h 6858000"/>
              <a:gd name="connsiteX4-159" fmla="*/ 4226751 w 8039724"/>
              <a:gd name="connsiteY4-160" fmla="*/ 476 h 6858000"/>
              <a:gd name="connsiteX0-161" fmla="*/ 4571525 w 8384498"/>
              <a:gd name="connsiteY0-162" fmla="*/ 476 h 6872990"/>
              <a:gd name="connsiteX1-163" fmla="*/ 8384498 w 8384498"/>
              <a:gd name="connsiteY1-164" fmla="*/ 0 h 6872990"/>
              <a:gd name="connsiteX2-165" fmla="*/ 8384498 w 8384498"/>
              <a:gd name="connsiteY2-166" fmla="*/ 6858000 h 6872990"/>
              <a:gd name="connsiteX3-167" fmla="*/ 0 w 8384498"/>
              <a:gd name="connsiteY3-168" fmla="*/ 6872990 h 6872990"/>
              <a:gd name="connsiteX4-169" fmla="*/ 4571525 w 8384498"/>
              <a:gd name="connsiteY4-170" fmla="*/ 476 h 6872990"/>
              <a:gd name="connsiteX0-171" fmla="*/ 4631486 w 8444459"/>
              <a:gd name="connsiteY0-172" fmla="*/ 476 h 6872990"/>
              <a:gd name="connsiteX1-173" fmla="*/ 8444459 w 8444459"/>
              <a:gd name="connsiteY1-174" fmla="*/ 0 h 6872990"/>
              <a:gd name="connsiteX2-175" fmla="*/ 8444459 w 8444459"/>
              <a:gd name="connsiteY2-176" fmla="*/ 6858000 h 6872990"/>
              <a:gd name="connsiteX3-177" fmla="*/ 0 w 8444459"/>
              <a:gd name="connsiteY3-178" fmla="*/ 6872990 h 6872990"/>
              <a:gd name="connsiteX4-179" fmla="*/ 4631486 w 8444459"/>
              <a:gd name="connsiteY4-180" fmla="*/ 476 h 68729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44459" h="6872990">
                <a:moveTo>
                  <a:pt x="4631486" y="476"/>
                </a:moveTo>
                <a:lnTo>
                  <a:pt x="8444459" y="0"/>
                </a:lnTo>
                <a:lnTo>
                  <a:pt x="8444459" y="6858000"/>
                </a:lnTo>
                <a:lnTo>
                  <a:pt x="0" y="6872990"/>
                </a:lnTo>
                <a:lnTo>
                  <a:pt x="4631486" y="476"/>
                </a:lnTo>
                <a:close/>
              </a:path>
            </a:pathLst>
          </a:custGeom>
          <a:solidFill>
            <a:srgbClr val="21A3D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74" name="文本框 30"/>
          <p:cNvSpPr/>
          <p:nvPr/>
        </p:nvSpPr>
        <p:spPr>
          <a:xfrm>
            <a:off x="7269480" y="2382520"/>
            <a:ext cx="4726940" cy="1552217"/>
          </a:xfrm>
          <a:prstGeom prst="roundRect">
            <a:avLst>
              <a:gd name="adj" fmla="val 6852"/>
            </a:avLst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Leelawadee UI Semilight"/>
                <a:ea typeface="等线"/>
                <a:cs typeface="Microsoft Yi Baiti" panose="03000500000000000000" pitchFamily="66" charset="0"/>
              </a:rPr>
              <a:t>4、用色简洁</a:t>
            </a:r>
            <a:endParaRPr lang="en-US" altLang="zh-CN" sz="1400" dirty="0">
              <a:solidFill>
                <a:schemeClr val="bg1"/>
              </a:solidFill>
              <a:latin typeface="Leelawadee UI Semilight"/>
              <a:ea typeface="等线"/>
              <a:cs typeface="Microsoft Yi Baiti" panose="03000500000000000000" pitchFamily="66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Leelawadee UI Semilight"/>
                <a:ea typeface="等线"/>
                <a:cs typeface="Microsoft Yi Baiti" panose="03000500000000000000" pitchFamily="66" charset="0"/>
              </a:rPr>
              <a:t>颜色一定要保持整洁性，不要使用过多的颜色，店招本来需要表达的信息量就不大，不需要把店招作得太花哨，给消费者造成视觉疲劳，很可能就会流失了消费者的关注度，尽量只使用1-3种颜色，减少使用过于刺激的颜色。</a:t>
            </a:r>
            <a:endParaRPr lang="en-US" altLang="zh-CN" sz="1400" dirty="0">
              <a:solidFill>
                <a:schemeClr val="bg1"/>
              </a:solidFill>
              <a:latin typeface="Leelawadee UI Semilight"/>
              <a:ea typeface="等线"/>
              <a:cs typeface="Microsoft Yi Baiti" panose="03000500000000000000" pitchFamily="66" charset="0"/>
            </a:endParaRPr>
          </a:p>
        </p:txBody>
      </p:sp>
      <p:sp>
        <p:nvSpPr>
          <p:cNvPr id="19460" name="文本框 31"/>
          <p:cNvSpPr txBox="1"/>
          <p:nvPr/>
        </p:nvSpPr>
        <p:spPr>
          <a:xfrm>
            <a:off x="4764723" y="3063875"/>
            <a:ext cx="2187575" cy="1862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1500" dirty="0">
                <a:solidFill>
                  <a:srgbClr val="0082F0"/>
                </a:solidFill>
                <a:latin typeface="Aharoni" panose="02010803020104030203" pitchFamily="2" charset="-79"/>
                <a:ea typeface="Aharoni" panose="02010803020104030203" pitchFamily="2" charset="-79"/>
              </a:rPr>
              <a:t>VS</a:t>
            </a:r>
            <a:endParaRPr lang="en-US" altLang="zh-CN" sz="11500" dirty="0">
              <a:solidFill>
                <a:srgbClr val="0082F0"/>
              </a:solidFill>
              <a:latin typeface="Aharoni" panose="02010803020104030203" pitchFamily="2" charset="-79"/>
              <a:ea typeface="Aharoni" panose="02010803020104030203" pitchFamily="2" charset="-79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6585" y="3184525"/>
            <a:ext cx="3916680" cy="968714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2、结合店铺现阶段的情况设计</a:t>
            </a: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如果现阶段是做大促，可以着重突出促销信息，但是品牌性也不能忽略。</a:t>
            </a: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468" name="文本框 43"/>
          <p:cNvSpPr/>
          <p:nvPr/>
        </p:nvSpPr>
        <p:spPr>
          <a:xfrm>
            <a:off x="680085" y="4926330"/>
            <a:ext cx="3916680" cy="1260527"/>
          </a:xfrm>
          <a:prstGeom prst="roundRect">
            <a:avLst>
              <a:gd name="adj" fmla="val 6852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3、凸显品牌特性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让消费者很容易就清楚店铺是卖什么的，包括风格，品牌文化等。这些元素需要对自己的店铺有一定的理解再去下定论。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68350" y="1922145"/>
            <a:ext cx="3916680" cy="968714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1、视觉重点不宜过多</a:t>
            </a: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视觉重点有1-2个就够了，太多了会给店招造成压力。</a:t>
            </a: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88785" y="5039995"/>
            <a:ext cx="494665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5、如果店招里有季节的要素，需要根据季节及时更换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比如女装店要注意随着季节变化及时调整，不要放置过季服装在店招上。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474" grpId="0"/>
      <p:bldP spid="19460" grpId="0"/>
      <p:bldP spid="24" grpId="0"/>
      <p:bldP spid="19468" grpId="0"/>
      <p:bldP spid="47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255" b="33585"/>
          <a:stretch>
            <a:fillRect/>
          </a:stretch>
        </p:blipFill>
        <p:spPr>
          <a:xfrm rot="16200000">
            <a:off x="10303883" y="4847485"/>
            <a:ext cx="1535508" cy="2451183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-287020" y="2423160"/>
            <a:ext cx="6410325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Freeform 56"/>
          <p:cNvSpPr/>
          <p:nvPr/>
        </p:nvSpPr>
        <p:spPr>
          <a:xfrm>
            <a:off x="4558665" y="2423160"/>
            <a:ext cx="1565275" cy="85725"/>
          </a:xfrm>
          <a:custGeom>
            <a:avLst/>
            <a:gdLst>
              <a:gd name="txL" fmla="*/ 0 w 2385"/>
              <a:gd name="txT" fmla="*/ 0 h 425"/>
              <a:gd name="txR" fmla="*/ 2385 w 2385"/>
              <a:gd name="txB" fmla="*/ 425 h 425"/>
            </a:gdLst>
            <a:ahLst/>
            <a:cxnLst>
              <a:cxn ang="0">
                <a:pos x="2147483646" y="0"/>
              </a:cxn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385" h="425">
                <a:moveTo>
                  <a:pt x="235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5"/>
                  <a:pt x="0" y="425"/>
                  <a:pt x="0" y="425"/>
                </a:cubicBezTo>
                <a:cubicBezTo>
                  <a:pt x="2353" y="425"/>
                  <a:pt x="2353" y="425"/>
                  <a:pt x="2353" y="425"/>
                </a:cubicBezTo>
                <a:cubicBezTo>
                  <a:pt x="2370" y="425"/>
                  <a:pt x="2385" y="411"/>
                  <a:pt x="2385" y="393"/>
                </a:cubicBezTo>
                <a:cubicBezTo>
                  <a:pt x="2385" y="32"/>
                  <a:pt x="2385" y="32"/>
                  <a:pt x="2385" y="32"/>
                </a:cubicBezTo>
                <a:cubicBezTo>
                  <a:pt x="2385" y="15"/>
                  <a:pt x="2370" y="0"/>
                  <a:pt x="235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txBody>
          <a:bodyPr wrap="square" lIns="102065" tIns="0" rIns="0" bIns="34019" anchor="ctr" anchorCtr="0"/>
          <a:lstStyle/>
          <a:p>
            <a:pPr>
              <a:lnSpc>
                <a:spcPct val="100000"/>
              </a:lnSpc>
            </a:pPr>
            <a:endParaRPr lang="zh-CN" altLang="en-US" b="1" dirty="0">
              <a:solidFill>
                <a:srgbClr val="FFFFFF"/>
              </a:solidFill>
              <a:latin typeface="幼圆" panose="02010509060101010101" pitchFamily="1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48"/>
          <p:cNvSpPr txBox="1"/>
          <p:nvPr/>
        </p:nvSpPr>
        <p:spPr>
          <a:xfrm>
            <a:off x="2743835" y="2829560"/>
            <a:ext cx="6424295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lang="en-US" altLang="zh-CN" sz="32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</a:t>
            </a:r>
            <a:r>
              <a:rPr lang="zh-CN" altLang="en-US" sz="32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、店铺店招设计范例分析</a:t>
            </a:r>
            <a:endParaRPr lang="zh-CN" altLang="en-US" sz="3200" b="1" dirty="0" smtClean="0">
              <a:solidFill>
                <a:srgbClr val="1678A8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  <p:bldP spid="12" grpId="0"/>
      <p:bldP spid="12" grpId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0620" y="3602990"/>
            <a:ext cx="696912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分析1  采用明亮的颜色，符合店铺的定位；背景不仅只是一个纯色，还有放射状条纹作衬托，使得背景不那么单调；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分析2  在店招的黄金分割线上放上店铺的logo和名称，让消费者第一眼就能知道是哪家店铺；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分析3  在店招另一黄金分割线上放上店铺的优惠卷，借此吸引消费者购买，提升店铺的销量；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分析4  在店招下面放上红色的导航条，使得导航条清晰分明，方便消费者选择。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0620" y="2094230"/>
            <a:ext cx="6964680" cy="7931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7970" y="1212850"/>
            <a:ext cx="875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案例一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0620" y="3602990"/>
            <a:ext cx="696912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分析1 背景使用了深灰和绿色，以黄金分割线将画面分割，使得画面整洁又不失设计；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分析2 整体采用偏冷的色调，给人以冷冽的感觉，一看就是卖皮具的，契合店铺的产品；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分析3 店铺logo放在色块上，白色的店铺名称放在深灰色的底上，使得店铺logo和名称十分醒目；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分析4 在店招黄金分割线的位置上放上优惠卷，方便消费者领取。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C:\Users\Administrator\Desktop\余乐\美工教材\PPT\第七章\图片5.png图片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420620" y="2099628"/>
            <a:ext cx="6964680" cy="7823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7970" y="1212850"/>
            <a:ext cx="875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案例二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098800"/>
            <a:ext cx="12192000" cy="37592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349500" y="1662113"/>
            <a:ext cx="7937500" cy="2638425"/>
          </a:xfrm>
          <a:prstGeom prst="roundRect">
            <a:avLst>
              <a:gd name="adj" fmla="val 32734"/>
            </a:avLst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8" name="文本框 8"/>
          <p:cNvSpPr txBox="1"/>
          <p:nvPr/>
        </p:nvSpPr>
        <p:spPr>
          <a:xfrm>
            <a:off x="3640455" y="4470718"/>
            <a:ext cx="535622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6000" dirty="0">
                <a:solidFill>
                  <a:schemeClr val="bg1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         thank you</a:t>
            </a:r>
            <a:endParaRPr lang="zh-CN" altLang="en-US" sz="6000" dirty="0">
              <a:solidFill>
                <a:schemeClr val="bg1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0" name="文本框 10"/>
          <p:cNvSpPr txBox="1"/>
          <p:nvPr/>
        </p:nvSpPr>
        <p:spPr>
          <a:xfrm>
            <a:off x="4321175" y="1939925"/>
            <a:ext cx="5965825" cy="221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zh-CN" altLang="en-US" sz="1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椭圆 92"/>
          <p:cNvSpPr/>
          <p:nvPr/>
        </p:nvSpPr>
        <p:spPr>
          <a:xfrm>
            <a:off x="3646776" y="1680665"/>
            <a:ext cx="1400871" cy="1400869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8" name="椭圆 47"/>
          <p:cNvSpPr/>
          <p:nvPr/>
        </p:nvSpPr>
        <p:spPr>
          <a:xfrm>
            <a:off x="1815144" y="2341882"/>
            <a:ext cx="2298124" cy="2298124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0" name="椭圆 49"/>
          <p:cNvSpPr/>
          <p:nvPr/>
        </p:nvSpPr>
        <p:spPr>
          <a:xfrm>
            <a:off x="2758219" y="2282882"/>
            <a:ext cx="1896663" cy="189666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椭圆 51"/>
          <p:cNvSpPr/>
          <p:nvPr/>
        </p:nvSpPr>
        <p:spPr>
          <a:xfrm>
            <a:off x="3891369" y="4547989"/>
            <a:ext cx="576517" cy="57651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6" name="椭圆 55"/>
          <p:cNvSpPr/>
          <p:nvPr/>
        </p:nvSpPr>
        <p:spPr>
          <a:xfrm>
            <a:off x="4611795" y="1659439"/>
            <a:ext cx="416865" cy="4168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2" name="椭圆 61"/>
          <p:cNvSpPr/>
          <p:nvPr/>
        </p:nvSpPr>
        <p:spPr>
          <a:xfrm>
            <a:off x="1826343" y="2704390"/>
            <a:ext cx="372977" cy="37297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4" name="椭圆 63"/>
          <p:cNvSpPr/>
          <p:nvPr/>
        </p:nvSpPr>
        <p:spPr>
          <a:xfrm>
            <a:off x="2699884" y="1744519"/>
            <a:ext cx="267201" cy="267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6" name="椭圆 65"/>
          <p:cNvSpPr/>
          <p:nvPr/>
        </p:nvSpPr>
        <p:spPr>
          <a:xfrm>
            <a:off x="1623441" y="3683943"/>
            <a:ext cx="925275" cy="9252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7" name="TextBox 66"/>
          <p:cNvSpPr txBox="1"/>
          <p:nvPr/>
        </p:nvSpPr>
        <p:spPr>
          <a:xfrm>
            <a:off x="2893429" y="2855520"/>
            <a:ext cx="157417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070293" y="4707855"/>
            <a:ext cx="235557" cy="275709"/>
            <a:chOff x="-271462" y="-2203450"/>
            <a:chExt cx="698500" cy="817563"/>
          </a:xfrm>
        </p:grpSpPr>
        <p:sp>
          <p:nvSpPr>
            <p:cNvPr id="69" name="Oval 6"/>
            <p:cNvSpPr>
              <a:spLocks noChangeArrowheads="1"/>
            </p:cNvSpPr>
            <p:nvPr/>
          </p:nvSpPr>
          <p:spPr bwMode="auto">
            <a:xfrm>
              <a:off x="-106362" y="-2203450"/>
              <a:ext cx="127000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7"/>
            <p:cNvSpPr>
              <a:spLocks noEditPoints="1"/>
            </p:cNvSpPr>
            <p:nvPr/>
          </p:nvSpPr>
          <p:spPr bwMode="auto">
            <a:xfrm>
              <a:off x="-271462" y="-2030412"/>
              <a:ext cx="454025" cy="641350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-31750" y="-1498600"/>
              <a:ext cx="90488" cy="109538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9"/>
            <p:cNvSpPr>
              <a:spLocks noEditPoints="1"/>
            </p:cNvSpPr>
            <p:nvPr/>
          </p:nvSpPr>
          <p:spPr bwMode="auto">
            <a:xfrm>
              <a:off x="-38100" y="-1851025"/>
              <a:ext cx="465138" cy="46513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0"/>
            <p:cNvSpPr/>
            <p:nvPr/>
          </p:nvSpPr>
          <p:spPr bwMode="auto">
            <a:xfrm>
              <a:off x="100013" y="-1779587"/>
              <a:ext cx="33338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1"/>
            <p:cNvSpPr/>
            <p:nvPr/>
          </p:nvSpPr>
          <p:spPr bwMode="auto">
            <a:xfrm>
              <a:off x="254000" y="-1779587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2"/>
            <p:cNvSpPr/>
            <p:nvPr/>
          </p:nvSpPr>
          <p:spPr bwMode="auto">
            <a:xfrm>
              <a:off x="314325" y="-1716087"/>
              <a:ext cx="33338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3"/>
            <p:cNvSpPr/>
            <p:nvPr/>
          </p:nvSpPr>
          <p:spPr bwMode="auto">
            <a:xfrm>
              <a:off x="39688" y="-1716087"/>
              <a:ext cx="33338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4"/>
            <p:cNvSpPr/>
            <p:nvPr/>
          </p:nvSpPr>
          <p:spPr bwMode="auto">
            <a:xfrm>
              <a:off x="314325" y="-1554162"/>
              <a:ext cx="33338" cy="30163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5"/>
            <p:cNvSpPr/>
            <p:nvPr/>
          </p:nvSpPr>
          <p:spPr bwMode="auto">
            <a:xfrm>
              <a:off x="39688" y="-1554162"/>
              <a:ext cx="33338" cy="30163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6"/>
            <p:cNvSpPr/>
            <p:nvPr/>
          </p:nvSpPr>
          <p:spPr bwMode="auto">
            <a:xfrm>
              <a:off x="254000" y="-1498600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100013" y="-1498600"/>
              <a:ext cx="33338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Oval 18"/>
            <p:cNvSpPr>
              <a:spLocks noChangeArrowheads="1"/>
            </p:cNvSpPr>
            <p:nvPr/>
          </p:nvSpPr>
          <p:spPr bwMode="auto">
            <a:xfrm>
              <a:off x="174625" y="-1636712"/>
              <a:ext cx="33338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125413" y="-1733550"/>
              <a:ext cx="82550" cy="96838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853507" y="3978621"/>
            <a:ext cx="514719" cy="356117"/>
            <a:chOff x="-5087938" y="1543050"/>
            <a:chExt cx="839788" cy="581025"/>
          </a:xfrm>
        </p:grpSpPr>
        <p:sp>
          <p:nvSpPr>
            <p:cNvPr id="89" name="Freeform 24"/>
            <p:cNvSpPr/>
            <p:nvPr/>
          </p:nvSpPr>
          <p:spPr bwMode="auto">
            <a:xfrm>
              <a:off x="-4859338" y="1831975"/>
              <a:ext cx="509588" cy="29210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25"/>
            <p:cNvSpPr/>
            <p:nvPr/>
          </p:nvSpPr>
          <p:spPr bwMode="auto">
            <a:xfrm>
              <a:off x="-4937125" y="1543050"/>
              <a:ext cx="85725" cy="104775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26"/>
            <p:cNvSpPr/>
            <p:nvPr/>
          </p:nvSpPr>
          <p:spPr bwMode="auto">
            <a:xfrm>
              <a:off x="-4495800" y="1562100"/>
              <a:ext cx="247650" cy="201613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27"/>
            <p:cNvSpPr>
              <a:spLocks noEditPoints="1"/>
            </p:cNvSpPr>
            <p:nvPr/>
          </p:nvSpPr>
          <p:spPr bwMode="auto">
            <a:xfrm>
              <a:off x="-5087938" y="1651000"/>
              <a:ext cx="792163" cy="439738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241415" y="3171190"/>
            <a:ext cx="3368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产品详情页视觉设计</a:t>
            </a:r>
            <a:endParaRPr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41415" y="3811270"/>
            <a:ext cx="2905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四、店铺广告图设计分析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41415" y="4411345"/>
            <a:ext cx="2905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五、手淘首页视觉设计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89345" y="201168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一、店铺店招设计分析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41415" y="2577465"/>
            <a:ext cx="31197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二、PC端首页视觉设计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41415" y="4958080"/>
            <a:ext cx="2905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六、店铺视觉优化与维护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bldLvl="0" animBg="1"/>
          <p:bldP spid="48" grpId="0" bldLvl="0" animBg="1"/>
          <p:bldP spid="50" grpId="0" bldLvl="0" animBg="1"/>
          <p:bldP spid="50" grpId="1" bldLvl="0" animBg="1"/>
          <p:bldP spid="52" grpId="0" bldLvl="0" animBg="1"/>
          <p:bldP spid="52" grpId="1" bldLvl="0" animBg="1"/>
          <p:bldP spid="56" grpId="0" bldLvl="0" animBg="1"/>
          <p:bldP spid="56" grpId="1" bldLvl="0" animBg="1"/>
          <p:bldP spid="62" grpId="0" bldLvl="0" animBg="1"/>
          <p:bldP spid="62" grpId="1" bldLvl="0" animBg="1"/>
          <p:bldP spid="64" grpId="0" bldLvl="0" animBg="1"/>
          <p:bldP spid="64" grpId="1" bldLvl="0" animBg="1"/>
          <p:bldP spid="66" grpId="0" bldLvl="0" animBg="1"/>
          <p:bldP spid="66" grpId="1" bldLvl="0" animBg="1"/>
          <p:bldP spid="67" grpId="0"/>
          <p:bldP spid="67" grpId="1"/>
          <p:bldP spid="4" grpId="0"/>
          <p:bldP spid="2" grpId="0"/>
          <p:bldP spid="5" grpId="0"/>
          <p:bldP spid="6" grpId="0"/>
          <p:bldP spid="7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bldLvl="0" animBg="1"/>
          <p:bldP spid="48" grpId="0" bldLvl="0" animBg="1"/>
          <p:bldP spid="50" grpId="0" bldLvl="0" animBg="1"/>
          <p:bldP spid="50" grpId="1" bldLvl="0" animBg="1"/>
          <p:bldP spid="52" grpId="0" bldLvl="0" animBg="1"/>
          <p:bldP spid="52" grpId="1" bldLvl="0" animBg="1"/>
          <p:bldP spid="56" grpId="0" bldLvl="0" animBg="1"/>
          <p:bldP spid="56" grpId="1" bldLvl="0" animBg="1"/>
          <p:bldP spid="62" grpId="0" bldLvl="0" animBg="1"/>
          <p:bldP spid="62" grpId="1" bldLvl="0" animBg="1"/>
          <p:bldP spid="64" grpId="0" bldLvl="0" animBg="1"/>
          <p:bldP spid="64" grpId="1" bldLvl="0" animBg="1"/>
          <p:bldP spid="66" grpId="0" bldLvl="0" animBg="1"/>
          <p:bldP spid="66" grpId="1" bldLvl="0" animBg="1"/>
          <p:bldP spid="67" grpId="0"/>
          <p:bldP spid="67" grpId="1"/>
          <p:bldP spid="4" grpId="0"/>
          <p:bldP spid="2" grpId="0"/>
          <p:bldP spid="5" grpId="0"/>
          <p:bldP spid="6" grpId="0"/>
          <p:bldP spid="7" grpId="0"/>
          <p:bldP spid="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      (向天歌演示原创作品：www.TopPPT.cn)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48" y="1628800"/>
            <a:ext cx="6023782" cy="425779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259955" y="2931795"/>
            <a:ext cx="3893820" cy="791210"/>
            <a:chOff x="11433" y="4617"/>
            <a:chExt cx="6132" cy="1246"/>
          </a:xfrm>
        </p:grpSpPr>
        <p:sp>
          <p:nvSpPr>
            <p:cNvPr id="17" name="Rectangle 16      (向天歌演示原创作品：www.TopPPT.cn)"/>
            <p:cNvSpPr/>
            <p:nvPr/>
          </p:nvSpPr>
          <p:spPr>
            <a:xfrm>
              <a:off x="11441" y="4617"/>
              <a:ext cx="6124" cy="1247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" name="Rectangle 1      (向天歌演示原创作品：www.TopPPT.cn)"/>
            <p:cNvSpPr/>
            <p:nvPr/>
          </p:nvSpPr>
          <p:spPr>
            <a:xfrm>
              <a:off x="11433" y="4617"/>
              <a:ext cx="1369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      (向天歌演示原创作品：www.TopPPT.cn)"/>
            <p:cNvSpPr txBox="1"/>
            <p:nvPr/>
          </p:nvSpPr>
          <p:spPr>
            <a:xfrm>
              <a:off x="13623" y="4938"/>
              <a:ext cx="32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知识目标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Group 36      (向天歌演示原创作品：www.TopPPT.cn)"/>
            <p:cNvGrpSpPr/>
            <p:nvPr/>
          </p:nvGrpSpPr>
          <p:grpSpPr>
            <a:xfrm>
              <a:off x="11795" y="5087"/>
              <a:ext cx="645" cy="430"/>
              <a:chOff x="4296048" y="568056"/>
              <a:chExt cx="204787" cy="136526"/>
            </a:xfrm>
            <a:solidFill>
              <a:srgbClr val="21A3D0"/>
            </a:solidFill>
          </p:grpSpPr>
          <p:sp>
            <p:nvSpPr>
              <p:cNvPr id="27" name="Freeform 352      (向天歌演示原创作品：www.TopPPT.cn)"/>
              <p:cNvSpPr/>
              <p:nvPr/>
            </p:nvSpPr>
            <p:spPr bwMode="auto">
              <a:xfrm>
                <a:off x="4432573" y="575994"/>
                <a:ext cx="68262" cy="120650"/>
              </a:xfrm>
              <a:custGeom>
                <a:avLst/>
                <a:gdLst>
                  <a:gd name="T0" fmla="*/ 94 w 95"/>
                  <a:gd name="T1" fmla="*/ 171 h 171"/>
                  <a:gd name="T2" fmla="*/ 95 w 95"/>
                  <a:gd name="T3" fmla="*/ 166 h 171"/>
                  <a:gd name="T4" fmla="*/ 95 w 95"/>
                  <a:gd name="T5" fmla="*/ 6 h 171"/>
                  <a:gd name="T6" fmla="*/ 94 w 95"/>
                  <a:gd name="T7" fmla="*/ 0 h 171"/>
                  <a:gd name="T8" fmla="*/ 0 w 95"/>
                  <a:gd name="T9" fmla="*/ 81 h 171"/>
                  <a:gd name="T10" fmla="*/ 94 w 95"/>
                  <a:gd name="T1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1">
                    <a:moveTo>
                      <a:pt x="94" y="171"/>
                    </a:moveTo>
                    <a:cubicBezTo>
                      <a:pt x="95" y="170"/>
                      <a:pt x="95" y="168"/>
                      <a:pt x="95" y="166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4"/>
                      <a:pt x="95" y="2"/>
                      <a:pt x="94" y="0"/>
                    </a:cubicBezTo>
                    <a:cubicBezTo>
                      <a:pt x="0" y="81"/>
                      <a:pt x="0" y="81"/>
                      <a:pt x="0" y="81"/>
                    </a:cubicBezTo>
                    <a:lnTo>
                      <a:pt x="94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53      (向天歌演示原创作品：www.TopPPT.cn)"/>
              <p:cNvSpPr/>
              <p:nvPr/>
            </p:nvSpPr>
            <p:spPr bwMode="auto">
              <a:xfrm>
                <a:off x="4305573" y="568056"/>
                <a:ext cx="185737" cy="77788"/>
              </a:xfrm>
              <a:custGeom>
                <a:avLst/>
                <a:gdLst>
                  <a:gd name="T0" fmla="*/ 132 w 264"/>
                  <a:gd name="T1" fmla="*/ 112 h 112"/>
                  <a:gd name="T2" fmla="*/ 156 w 264"/>
                  <a:gd name="T3" fmla="*/ 92 h 112"/>
                  <a:gd name="T4" fmla="*/ 169 w 264"/>
                  <a:gd name="T5" fmla="*/ 82 h 112"/>
                  <a:gd name="T6" fmla="*/ 264 w 264"/>
                  <a:gd name="T7" fmla="*/ 1 h 112"/>
                  <a:gd name="T8" fmla="*/ 259 w 264"/>
                  <a:gd name="T9" fmla="*/ 0 h 112"/>
                  <a:gd name="T10" fmla="*/ 5 w 264"/>
                  <a:gd name="T11" fmla="*/ 0 h 112"/>
                  <a:gd name="T12" fmla="*/ 0 w 264"/>
                  <a:gd name="T13" fmla="*/ 1 h 112"/>
                  <a:gd name="T14" fmla="*/ 94 w 264"/>
                  <a:gd name="T15" fmla="*/ 82 h 112"/>
                  <a:gd name="T16" fmla="*/ 107 w 264"/>
                  <a:gd name="T17" fmla="*/ 92 h 112"/>
                  <a:gd name="T18" fmla="*/ 132 w 264"/>
                  <a:gd name="T1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112">
                    <a:moveTo>
                      <a:pt x="132" y="112"/>
                    </a:moveTo>
                    <a:cubicBezTo>
                      <a:pt x="156" y="92"/>
                      <a:pt x="156" y="92"/>
                      <a:pt x="156" y="9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264" y="1"/>
                      <a:pt x="264" y="1"/>
                      <a:pt x="264" y="1"/>
                    </a:cubicBezTo>
                    <a:cubicBezTo>
                      <a:pt x="262" y="1"/>
                      <a:pt x="260" y="0"/>
                      <a:pt x="25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107" y="92"/>
                      <a:pt x="107" y="92"/>
                      <a:pt x="107" y="92"/>
                    </a:cubicBezTo>
                    <a:lnTo>
                      <a:pt x="132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54      (向天歌演示原创作品：www.TopPPT.cn)"/>
              <p:cNvSpPr/>
              <p:nvPr/>
            </p:nvSpPr>
            <p:spPr bwMode="auto">
              <a:xfrm>
                <a:off x="4305573" y="639494"/>
                <a:ext cx="185737" cy="65088"/>
              </a:xfrm>
              <a:custGeom>
                <a:avLst/>
                <a:gdLst>
                  <a:gd name="T0" fmla="*/ 259 w 263"/>
                  <a:gd name="T1" fmla="*/ 92 h 92"/>
                  <a:gd name="T2" fmla="*/ 263 w 263"/>
                  <a:gd name="T3" fmla="*/ 91 h 92"/>
                  <a:gd name="T4" fmla="*/ 168 w 263"/>
                  <a:gd name="T5" fmla="*/ 0 h 92"/>
                  <a:gd name="T6" fmla="*/ 132 w 263"/>
                  <a:gd name="T7" fmla="*/ 30 h 92"/>
                  <a:gd name="T8" fmla="*/ 95 w 263"/>
                  <a:gd name="T9" fmla="*/ 0 h 92"/>
                  <a:gd name="T10" fmla="*/ 0 w 263"/>
                  <a:gd name="T11" fmla="*/ 91 h 92"/>
                  <a:gd name="T12" fmla="*/ 5 w 263"/>
                  <a:gd name="T13" fmla="*/ 92 h 92"/>
                  <a:gd name="T14" fmla="*/ 259 w 263"/>
                  <a:gd name="T1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92">
                    <a:moveTo>
                      <a:pt x="259" y="92"/>
                    </a:moveTo>
                    <a:cubicBezTo>
                      <a:pt x="260" y="92"/>
                      <a:pt x="262" y="92"/>
                      <a:pt x="263" y="91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32" y="30"/>
                      <a:pt x="132" y="30"/>
                      <a:pt x="132" y="3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" y="92"/>
                      <a:pt x="3" y="92"/>
                      <a:pt x="5" y="92"/>
                    </a:cubicBezTo>
                    <a:lnTo>
                      <a:pt x="259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55      (向天歌演示原创作品：www.TopPPT.cn)"/>
              <p:cNvSpPr/>
              <p:nvPr/>
            </p:nvSpPr>
            <p:spPr bwMode="auto">
              <a:xfrm>
                <a:off x="4296048" y="575994"/>
                <a:ext cx="66675" cy="120650"/>
              </a:xfrm>
              <a:custGeom>
                <a:avLst/>
                <a:gdLst>
                  <a:gd name="T0" fmla="*/ 1 w 95"/>
                  <a:gd name="T1" fmla="*/ 0 h 171"/>
                  <a:gd name="T2" fmla="*/ 0 w 95"/>
                  <a:gd name="T3" fmla="*/ 6 h 171"/>
                  <a:gd name="T4" fmla="*/ 0 w 95"/>
                  <a:gd name="T5" fmla="*/ 166 h 171"/>
                  <a:gd name="T6" fmla="*/ 1 w 95"/>
                  <a:gd name="T7" fmla="*/ 171 h 171"/>
                  <a:gd name="T8" fmla="*/ 95 w 95"/>
                  <a:gd name="T9" fmla="*/ 81 h 171"/>
                  <a:gd name="T10" fmla="*/ 1 w 95"/>
                  <a:gd name="T1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1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68"/>
                      <a:pt x="1" y="170"/>
                      <a:pt x="1" y="171"/>
                    </a:cubicBezTo>
                    <a:cubicBezTo>
                      <a:pt x="95" y="81"/>
                      <a:pt x="95" y="81"/>
                      <a:pt x="95" y="8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7262495" y="3796030"/>
            <a:ext cx="3891280" cy="791210"/>
            <a:chOff x="11437" y="5978"/>
            <a:chExt cx="6128" cy="1246"/>
          </a:xfrm>
        </p:grpSpPr>
        <p:sp>
          <p:nvSpPr>
            <p:cNvPr id="18" name="Rectangle 17      (向天歌演示原创作品：www.TopPPT.cn)"/>
            <p:cNvSpPr/>
            <p:nvPr/>
          </p:nvSpPr>
          <p:spPr>
            <a:xfrm>
              <a:off x="11441" y="5978"/>
              <a:ext cx="6124" cy="1247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12      (向天歌演示原创作品：www.TopPPT.cn)"/>
            <p:cNvSpPr/>
            <p:nvPr/>
          </p:nvSpPr>
          <p:spPr>
            <a:xfrm>
              <a:off x="11437" y="5978"/>
              <a:ext cx="1369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36" name="Group 35      (向天歌演示原创作品：www.TopPPT.cn)"/>
            <p:cNvGrpSpPr/>
            <p:nvPr/>
          </p:nvGrpSpPr>
          <p:grpSpPr>
            <a:xfrm>
              <a:off x="11846" y="6237"/>
              <a:ext cx="577" cy="697"/>
              <a:chOff x="4721498" y="533131"/>
              <a:chExt cx="168274" cy="203201"/>
            </a:xfrm>
            <a:solidFill>
              <a:srgbClr val="21A3D0"/>
            </a:solidFill>
          </p:grpSpPr>
          <p:sp>
            <p:nvSpPr>
              <p:cNvPr id="31" name="Freeform 356      (向天歌演示原创作品：www.TopPPT.cn)"/>
              <p:cNvSpPr/>
              <p:nvPr/>
            </p:nvSpPr>
            <p:spPr bwMode="auto">
              <a:xfrm>
                <a:off x="4834210" y="629969"/>
                <a:ext cx="55562" cy="100013"/>
              </a:xfrm>
              <a:custGeom>
                <a:avLst/>
                <a:gdLst>
                  <a:gd name="T0" fmla="*/ 77 w 78"/>
                  <a:gd name="T1" fmla="*/ 0 h 141"/>
                  <a:gd name="T2" fmla="*/ 0 w 78"/>
                  <a:gd name="T3" fmla="*/ 67 h 141"/>
                  <a:gd name="T4" fmla="*/ 77 w 78"/>
                  <a:gd name="T5" fmla="*/ 141 h 141"/>
                  <a:gd name="T6" fmla="*/ 78 w 78"/>
                  <a:gd name="T7" fmla="*/ 137 h 141"/>
                  <a:gd name="T8" fmla="*/ 78 w 78"/>
                  <a:gd name="T9" fmla="*/ 5 h 141"/>
                  <a:gd name="T10" fmla="*/ 77 w 78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141">
                    <a:moveTo>
                      <a:pt x="77" y="0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77" y="141"/>
                      <a:pt x="77" y="141"/>
                      <a:pt x="77" y="141"/>
                    </a:cubicBezTo>
                    <a:cubicBezTo>
                      <a:pt x="78" y="140"/>
                      <a:pt x="78" y="138"/>
                      <a:pt x="78" y="137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3"/>
                      <a:pt x="78" y="2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357      (向天歌演示原创作品：www.TopPPT.cn)"/>
              <p:cNvSpPr/>
              <p:nvPr/>
            </p:nvSpPr>
            <p:spPr bwMode="auto">
              <a:xfrm>
                <a:off x="4727848" y="623619"/>
                <a:ext cx="153987" cy="65088"/>
              </a:xfrm>
              <a:custGeom>
                <a:avLst/>
                <a:gdLst>
                  <a:gd name="T0" fmla="*/ 89 w 218"/>
                  <a:gd name="T1" fmla="*/ 76 h 93"/>
                  <a:gd name="T2" fmla="*/ 109 w 218"/>
                  <a:gd name="T3" fmla="*/ 93 h 93"/>
                  <a:gd name="T4" fmla="*/ 130 w 218"/>
                  <a:gd name="T5" fmla="*/ 76 h 93"/>
                  <a:gd name="T6" fmla="*/ 140 w 218"/>
                  <a:gd name="T7" fmla="*/ 68 h 93"/>
                  <a:gd name="T8" fmla="*/ 218 w 218"/>
                  <a:gd name="T9" fmla="*/ 1 h 93"/>
                  <a:gd name="T10" fmla="*/ 214 w 218"/>
                  <a:gd name="T11" fmla="*/ 0 h 93"/>
                  <a:gd name="T12" fmla="*/ 157 w 218"/>
                  <a:gd name="T13" fmla="*/ 0 h 93"/>
                  <a:gd name="T14" fmla="*/ 127 w 218"/>
                  <a:gd name="T15" fmla="*/ 36 h 93"/>
                  <a:gd name="T16" fmla="*/ 109 w 218"/>
                  <a:gd name="T17" fmla="*/ 45 h 93"/>
                  <a:gd name="T18" fmla="*/ 92 w 218"/>
                  <a:gd name="T19" fmla="*/ 36 h 93"/>
                  <a:gd name="T20" fmla="*/ 61 w 218"/>
                  <a:gd name="T21" fmla="*/ 0 h 93"/>
                  <a:gd name="T22" fmla="*/ 4 w 218"/>
                  <a:gd name="T23" fmla="*/ 0 h 93"/>
                  <a:gd name="T24" fmla="*/ 0 w 218"/>
                  <a:gd name="T25" fmla="*/ 1 h 93"/>
                  <a:gd name="T26" fmla="*/ 78 w 218"/>
                  <a:gd name="T27" fmla="*/ 68 h 93"/>
                  <a:gd name="T28" fmla="*/ 89 w 218"/>
                  <a:gd name="T29" fmla="*/ 7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93">
                    <a:moveTo>
                      <a:pt x="89" y="76"/>
                    </a:moveTo>
                    <a:cubicBezTo>
                      <a:pt x="109" y="93"/>
                      <a:pt x="109" y="93"/>
                      <a:pt x="109" y="93"/>
                    </a:cubicBezTo>
                    <a:cubicBezTo>
                      <a:pt x="130" y="76"/>
                      <a:pt x="130" y="76"/>
                      <a:pt x="130" y="76"/>
                    </a:cubicBezTo>
                    <a:cubicBezTo>
                      <a:pt x="140" y="68"/>
                      <a:pt x="140" y="68"/>
                      <a:pt x="140" y="68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17" y="1"/>
                      <a:pt x="215" y="0"/>
                      <a:pt x="214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27" y="36"/>
                      <a:pt x="127" y="36"/>
                      <a:pt x="127" y="36"/>
                    </a:cubicBezTo>
                    <a:cubicBezTo>
                      <a:pt x="123" y="42"/>
                      <a:pt x="116" y="45"/>
                      <a:pt x="109" y="45"/>
                    </a:cubicBezTo>
                    <a:cubicBezTo>
                      <a:pt x="103" y="45"/>
                      <a:pt x="96" y="42"/>
                      <a:pt x="92" y="36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0" y="1"/>
                    </a:cubicBezTo>
                    <a:cubicBezTo>
                      <a:pt x="78" y="68"/>
                      <a:pt x="78" y="68"/>
                      <a:pt x="78" y="68"/>
                    </a:cubicBezTo>
                    <a:lnTo>
                      <a:pt x="89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58      (向天歌演示原创作品：www.TopPPT.cn)"/>
              <p:cNvSpPr/>
              <p:nvPr/>
            </p:nvSpPr>
            <p:spPr bwMode="auto">
              <a:xfrm>
                <a:off x="4727848" y="683944"/>
                <a:ext cx="153987" cy="52388"/>
              </a:xfrm>
              <a:custGeom>
                <a:avLst/>
                <a:gdLst>
                  <a:gd name="T0" fmla="*/ 109 w 218"/>
                  <a:gd name="T1" fmla="*/ 25 h 76"/>
                  <a:gd name="T2" fmla="*/ 79 w 218"/>
                  <a:gd name="T3" fmla="*/ 0 h 76"/>
                  <a:gd name="T4" fmla="*/ 0 w 218"/>
                  <a:gd name="T5" fmla="*/ 76 h 76"/>
                  <a:gd name="T6" fmla="*/ 4 w 218"/>
                  <a:gd name="T7" fmla="*/ 76 h 76"/>
                  <a:gd name="T8" fmla="*/ 214 w 218"/>
                  <a:gd name="T9" fmla="*/ 76 h 76"/>
                  <a:gd name="T10" fmla="*/ 218 w 218"/>
                  <a:gd name="T11" fmla="*/ 76 h 76"/>
                  <a:gd name="T12" fmla="*/ 139 w 218"/>
                  <a:gd name="T13" fmla="*/ 0 h 76"/>
                  <a:gd name="T14" fmla="*/ 109 w 218"/>
                  <a:gd name="T15" fmla="*/ 2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76">
                    <a:moveTo>
                      <a:pt x="109" y="25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2" y="76"/>
                      <a:pt x="3" y="76"/>
                      <a:pt x="4" y="76"/>
                    </a:cubicBezTo>
                    <a:cubicBezTo>
                      <a:pt x="214" y="76"/>
                      <a:pt x="214" y="76"/>
                      <a:pt x="214" y="76"/>
                    </a:cubicBezTo>
                    <a:cubicBezTo>
                      <a:pt x="215" y="76"/>
                      <a:pt x="217" y="76"/>
                      <a:pt x="218" y="76"/>
                    </a:cubicBezTo>
                    <a:cubicBezTo>
                      <a:pt x="139" y="0"/>
                      <a:pt x="139" y="0"/>
                      <a:pt x="139" y="0"/>
                    </a:cubicBezTo>
                    <a:lnTo>
                      <a:pt x="109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59      (向天歌演示原创作品：www.TopPPT.cn)"/>
              <p:cNvSpPr/>
              <p:nvPr/>
            </p:nvSpPr>
            <p:spPr bwMode="auto">
              <a:xfrm>
                <a:off x="4721498" y="629969"/>
                <a:ext cx="53975" cy="100013"/>
              </a:xfrm>
              <a:custGeom>
                <a:avLst/>
                <a:gdLst>
                  <a:gd name="T0" fmla="*/ 1 w 78"/>
                  <a:gd name="T1" fmla="*/ 0 h 141"/>
                  <a:gd name="T2" fmla="*/ 0 w 78"/>
                  <a:gd name="T3" fmla="*/ 5 h 141"/>
                  <a:gd name="T4" fmla="*/ 0 w 78"/>
                  <a:gd name="T5" fmla="*/ 137 h 141"/>
                  <a:gd name="T6" fmla="*/ 1 w 78"/>
                  <a:gd name="T7" fmla="*/ 141 h 141"/>
                  <a:gd name="T8" fmla="*/ 78 w 78"/>
                  <a:gd name="T9" fmla="*/ 67 h 141"/>
                  <a:gd name="T10" fmla="*/ 1 w 78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141">
                    <a:moveTo>
                      <a:pt x="1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38"/>
                      <a:pt x="0" y="140"/>
                      <a:pt x="1" y="141"/>
                    </a:cubicBezTo>
                    <a:cubicBezTo>
                      <a:pt x="78" y="67"/>
                      <a:pt x="78" y="67"/>
                      <a:pt x="78" y="67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60      (向天歌演示原创作品：www.TopPPT.cn)"/>
              <p:cNvSpPr/>
              <p:nvPr/>
            </p:nvSpPr>
            <p:spPr bwMode="auto">
              <a:xfrm>
                <a:off x="4756423" y="533131"/>
                <a:ext cx="98425" cy="112713"/>
              </a:xfrm>
              <a:custGeom>
                <a:avLst/>
                <a:gdLst>
                  <a:gd name="T0" fmla="*/ 62 w 139"/>
                  <a:gd name="T1" fmla="*/ 155 h 159"/>
                  <a:gd name="T2" fmla="*/ 69 w 139"/>
                  <a:gd name="T3" fmla="*/ 159 h 159"/>
                  <a:gd name="T4" fmla="*/ 77 w 139"/>
                  <a:gd name="T5" fmla="*/ 155 h 159"/>
                  <a:gd name="T6" fmla="*/ 135 w 139"/>
                  <a:gd name="T7" fmla="*/ 86 h 159"/>
                  <a:gd name="T8" fmla="*/ 130 w 139"/>
                  <a:gd name="T9" fmla="*/ 77 h 159"/>
                  <a:gd name="T10" fmla="*/ 100 w 139"/>
                  <a:gd name="T11" fmla="*/ 77 h 159"/>
                  <a:gd name="T12" fmla="*/ 88 w 139"/>
                  <a:gd name="T13" fmla="*/ 77 h 159"/>
                  <a:gd name="T14" fmla="*/ 88 w 139"/>
                  <a:gd name="T15" fmla="*/ 12 h 159"/>
                  <a:gd name="T16" fmla="*/ 76 w 139"/>
                  <a:gd name="T17" fmla="*/ 0 h 159"/>
                  <a:gd name="T18" fmla="*/ 62 w 139"/>
                  <a:gd name="T19" fmla="*/ 0 h 159"/>
                  <a:gd name="T20" fmla="*/ 51 w 139"/>
                  <a:gd name="T21" fmla="*/ 12 h 159"/>
                  <a:gd name="T22" fmla="*/ 51 w 139"/>
                  <a:gd name="T23" fmla="*/ 77 h 159"/>
                  <a:gd name="T24" fmla="*/ 39 w 139"/>
                  <a:gd name="T25" fmla="*/ 77 h 159"/>
                  <a:gd name="T26" fmla="*/ 8 w 139"/>
                  <a:gd name="T27" fmla="*/ 77 h 159"/>
                  <a:gd name="T28" fmla="*/ 4 w 139"/>
                  <a:gd name="T29" fmla="*/ 86 h 159"/>
                  <a:gd name="T30" fmla="*/ 62 w 139"/>
                  <a:gd name="T31" fmla="*/ 15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9" h="159">
                    <a:moveTo>
                      <a:pt x="62" y="155"/>
                    </a:moveTo>
                    <a:cubicBezTo>
                      <a:pt x="64" y="157"/>
                      <a:pt x="67" y="159"/>
                      <a:pt x="69" y="159"/>
                    </a:cubicBezTo>
                    <a:cubicBezTo>
                      <a:pt x="72" y="159"/>
                      <a:pt x="75" y="157"/>
                      <a:pt x="77" y="155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39" y="81"/>
                      <a:pt x="137" y="77"/>
                      <a:pt x="130" y="77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97" y="77"/>
                      <a:pt x="93" y="77"/>
                      <a:pt x="88" y="77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5"/>
                      <a:pt x="83" y="0"/>
                      <a:pt x="76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56" y="0"/>
                      <a:pt x="51" y="5"/>
                      <a:pt x="51" y="12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46" y="77"/>
                      <a:pt x="42" y="77"/>
                      <a:pt x="39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2" y="77"/>
                      <a:pt x="0" y="81"/>
                      <a:pt x="4" y="86"/>
                    </a:cubicBezTo>
                    <a:lnTo>
                      <a:pt x="62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3" name="TextBox 42      (向天歌演示原创作品：www.TopPPT.cn)"/>
            <p:cNvSpPr txBox="1"/>
            <p:nvPr/>
          </p:nvSpPr>
          <p:spPr>
            <a:xfrm>
              <a:off x="13623" y="6295"/>
              <a:ext cx="32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技能目标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C:\Users\Administrator\Desktop\余乐\美工教材\PPT\第七章\timg (5).jpgtimg (5)"/>
          <p:cNvPicPr>
            <a:picLocks noChangeAspect="1"/>
          </p:cNvPicPr>
          <p:nvPr/>
        </p:nvPicPr>
        <p:blipFill>
          <a:blip r:embed="rId1"/>
          <a:srcRect l="-730" t="981" r="730" b="6404"/>
          <a:stretch>
            <a:fillRect/>
          </a:stretch>
        </p:blipFill>
        <p:spPr>
          <a:xfrm>
            <a:off x="2502535" y="2175510"/>
            <a:ext cx="2933065" cy="27171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标题 1"/>
          <p:cNvSpPr txBox="1"/>
          <p:nvPr/>
        </p:nvSpPr>
        <p:spPr>
          <a:xfrm>
            <a:off x="8623231" y="6021891"/>
            <a:ext cx="4256675" cy="5449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21A3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syrel" panose="02000603050000020003" pitchFamily="2" charset="0"/>
                <a:ea typeface="FZCuYuan-M03S" panose="02010601030101010101" pitchFamily="2" charset="-122"/>
              </a:rPr>
              <a:t>go</a:t>
            </a:r>
            <a:endParaRPr lang="en-US" altLang="zh-CN" sz="3600" dirty="0">
              <a:solidFill>
                <a:srgbClr val="21A3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syrel" panose="02000603050000020003" pitchFamily="2" charset="0"/>
              <a:ea typeface="FZCuYuan-M03S" panose="02010601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134675" y="1980087"/>
            <a:ext cx="501710" cy="509918"/>
            <a:chOff x="6985958" y="2986007"/>
            <a:chExt cx="552474" cy="561513"/>
          </a:xfrm>
        </p:grpSpPr>
        <p:sp>
          <p:nvSpPr>
            <p:cNvPr id="15" name="矩形 14"/>
            <p:cNvSpPr/>
            <p:nvPr/>
          </p:nvSpPr>
          <p:spPr>
            <a:xfrm>
              <a:off x="6985958" y="2986007"/>
              <a:ext cx="500692" cy="500692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037740" y="3046827"/>
              <a:ext cx="500692" cy="500693"/>
            </a:xfrm>
            <a:prstGeom prst="rect">
              <a:avLst/>
            </a:prstGeom>
            <a:noFill/>
            <a:ln>
              <a:solidFill>
                <a:srgbClr val="21A3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等腰三角形 2"/>
          <p:cNvSpPr/>
          <p:nvPr/>
        </p:nvSpPr>
        <p:spPr>
          <a:xfrm rot="5400000">
            <a:off x="11592151" y="6048439"/>
            <a:ext cx="384357" cy="33134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1A3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13095" y="2952750"/>
            <a:ext cx="4937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店铺店招设计分析</a:t>
            </a:r>
            <a:endParaRPr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3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3" grpId="0" bldLvl="0" animBg="1"/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3" grpId="0" bldLvl="0" animBg="1"/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255" b="33585"/>
          <a:stretch>
            <a:fillRect/>
          </a:stretch>
        </p:blipFill>
        <p:spPr>
          <a:xfrm rot="16200000">
            <a:off x="10303883" y="4847485"/>
            <a:ext cx="1535508" cy="2451183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-287020" y="2423160"/>
            <a:ext cx="6410325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Freeform 56"/>
          <p:cNvSpPr/>
          <p:nvPr/>
        </p:nvSpPr>
        <p:spPr>
          <a:xfrm>
            <a:off x="4558665" y="2423160"/>
            <a:ext cx="1565275" cy="85725"/>
          </a:xfrm>
          <a:custGeom>
            <a:avLst/>
            <a:gdLst>
              <a:gd name="txL" fmla="*/ 0 w 2385"/>
              <a:gd name="txT" fmla="*/ 0 h 425"/>
              <a:gd name="txR" fmla="*/ 2385 w 2385"/>
              <a:gd name="txB" fmla="*/ 425 h 425"/>
            </a:gdLst>
            <a:ahLst/>
            <a:cxnLst>
              <a:cxn ang="0">
                <a:pos x="2147483646" y="0"/>
              </a:cxn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385" h="425">
                <a:moveTo>
                  <a:pt x="235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5"/>
                  <a:pt x="0" y="425"/>
                  <a:pt x="0" y="425"/>
                </a:cubicBezTo>
                <a:cubicBezTo>
                  <a:pt x="2353" y="425"/>
                  <a:pt x="2353" y="425"/>
                  <a:pt x="2353" y="425"/>
                </a:cubicBezTo>
                <a:cubicBezTo>
                  <a:pt x="2370" y="425"/>
                  <a:pt x="2385" y="411"/>
                  <a:pt x="2385" y="393"/>
                </a:cubicBezTo>
                <a:cubicBezTo>
                  <a:pt x="2385" y="32"/>
                  <a:pt x="2385" y="32"/>
                  <a:pt x="2385" y="32"/>
                </a:cubicBezTo>
                <a:cubicBezTo>
                  <a:pt x="2385" y="15"/>
                  <a:pt x="2370" y="0"/>
                  <a:pt x="235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txBody>
          <a:bodyPr wrap="square" lIns="102065" tIns="0" rIns="0" bIns="34019" anchor="ctr" anchorCtr="0"/>
          <a:lstStyle/>
          <a:p>
            <a:pPr>
              <a:lnSpc>
                <a:spcPct val="100000"/>
              </a:lnSpc>
            </a:pPr>
            <a:endParaRPr lang="zh-CN" altLang="en-US" b="1" dirty="0">
              <a:solidFill>
                <a:srgbClr val="FFFFFF"/>
              </a:solidFill>
              <a:latin typeface="幼圆" panose="02010509060101010101" pitchFamily="1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48"/>
          <p:cNvSpPr txBox="1"/>
          <p:nvPr/>
        </p:nvSpPr>
        <p:spPr>
          <a:xfrm>
            <a:off x="2743835" y="2829560"/>
            <a:ext cx="6424295" cy="145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lang="en-US" altLang="zh-CN" sz="32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</a:t>
            </a:r>
            <a:r>
              <a:rPr lang="zh-CN" altLang="en-US" sz="32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、店招的基本要素</a:t>
            </a:r>
            <a:endParaRPr lang="zh-CN" altLang="en-US" sz="3200" b="1" dirty="0" smtClean="0">
              <a:solidFill>
                <a:srgbClr val="1678A8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latinLnBrk="1">
              <a:lnSpc>
                <a:spcPct val="120000"/>
              </a:lnSpc>
              <a:defRPr/>
            </a:pPr>
            <a:r>
              <a:rPr sz="14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店招，顾名思义就是网店的店铺招牌，和实体店铺的店招类似，是大部分客户进入店铺后第一眼看见的信息，所以店招的设计上需要具备易于记忆、新颖、切合店铺整体装修设计。</a:t>
            </a:r>
            <a:endParaRPr sz="1400" b="1" dirty="0" smtClean="0">
              <a:solidFill>
                <a:srgbClr val="1678A8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  <p:bldP spid="12" grpId="0"/>
      <p:bldP spid="12" grpId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638175" y="1673225"/>
            <a:ext cx="3614738" cy="4303713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34193" y="4151313"/>
            <a:ext cx="7837487" cy="18256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4334510" y="2262505"/>
            <a:ext cx="6734175" cy="1812290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defRPr/>
            </a:pP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店招的尺寸和格式</a:t>
            </a:r>
            <a:endParaRPr 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defRPr/>
            </a:pP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多数电商平台会规定店招的大小，淘宝网的店招尺寸为950px ×150px，格式为JPG（JPEG）或PNG或GIF，GIF格式就是带有动画效果的店招。</a:t>
            </a:r>
            <a:endParaRPr 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defRPr/>
            </a:pP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店招的设计原则和要点</a:t>
            </a:r>
            <a:endParaRPr 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defRPr/>
            </a:pP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店招要直观明确的告诉消费者店铺是卖什么的，表现形式最好是实物图片；还要直观明确的告诉消费者店铺的卖点（特点、优势、差异化）。</a:t>
            </a:r>
            <a:endParaRPr 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defRPr/>
            </a:pPr>
            <a:endParaRPr 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Content Placeholder 2"/>
          <p:cNvSpPr txBox="1"/>
          <p:nvPr/>
        </p:nvSpPr>
        <p:spPr bwMode="auto">
          <a:xfrm>
            <a:off x="4604385" y="4406583"/>
            <a:ext cx="7097713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2E75B6"/>
              </a:buClr>
              <a:buSzPct val="145000"/>
              <a:buFont typeface="Arial" panose="020B0604020202020204" pitchFamily="34" charset="0"/>
              <a:buNone/>
            </a:pPr>
            <a:r>
              <a:rPr altLang="zh-CN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店招设计有四大要点：</a:t>
            </a:r>
            <a:endParaRPr altLang="zh-CN" sz="16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2E75B6"/>
              </a:buClr>
              <a:buSzPct val="145000"/>
              <a:buFont typeface="Arial" panose="020B0604020202020204" pitchFamily="34" charset="0"/>
              <a:buNone/>
            </a:pPr>
            <a:r>
              <a:rPr altLang="zh-CN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1、店铺名字        2、实物图片</a:t>
            </a:r>
            <a:endParaRPr altLang="zh-CN" sz="16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rgbClr val="2E75B6"/>
              </a:buClr>
              <a:buSzPct val="145000"/>
              <a:buFont typeface="Arial" panose="020B0604020202020204" pitchFamily="34" charset="0"/>
              <a:buNone/>
            </a:pPr>
            <a:r>
              <a:rPr altLang="zh-CN" sz="160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3、产品特点        4、店铺/产品优势和差异化</a:t>
            </a:r>
            <a:endParaRPr altLang="zh-CN" sz="160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510" y="1322070"/>
            <a:ext cx="5012055" cy="7931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 bldLvl="0" animBg="1"/>
      <p:bldP spid="44" grpId="0"/>
      <p:bldP spid="45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1323975" y="2381250"/>
            <a:ext cx="9686925" cy="2686050"/>
          </a:xfrm>
          <a:custGeom>
            <a:avLst/>
            <a:gdLst>
              <a:gd name="connsiteX0" fmla="*/ 0 w 19373850"/>
              <a:gd name="connsiteY0" fmla="*/ 5010150 h 5372100"/>
              <a:gd name="connsiteX1" fmla="*/ 2571750 w 19373850"/>
              <a:gd name="connsiteY1" fmla="*/ 5372100 h 5372100"/>
              <a:gd name="connsiteX2" fmla="*/ 7105650 w 19373850"/>
              <a:gd name="connsiteY2" fmla="*/ 4895850 h 5372100"/>
              <a:gd name="connsiteX3" fmla="*/ 11353800 w 19373850"/>
              <a:gd name="connsiteY3" fmla="*/ 2686050 h 5372100"/>
              <a:gd name="connsiteX4" fmla="*/ 15125700 w 19373850"/>
              <a:gd name="connsiteY4" fmla="*/ 666750 h 5372100"/>
              <a:gd name="connsiteX5" fmla="*/ 19373850 w 19373850"/>
              <a:gd name="connsiteY5" fmla="*/ 0 h 537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73850" h="5372100">
                <a:moveTo>
                  <a:pt x="0" y="5010150"/>
                </a:moveTo>
                <a:lnTo>
                  <a:pt x="2571750" y="5372100"/>
                </a:lnTo>
                <a:lnTo>
                  <a:pt x="7105650" y="4895850"/>
                </a:lnTo>
                <a:lnTo>
                  <a:pt x="11353800" y="2686050"/>
                </a:lnTo>
                <a:lnTo>
                  <a:pt x="15125700" y="666750"/>
                </a:lnTo>
                <a:lnTo>
                  <a:pt x="19373850" y="0"/>
                </a:lnTo>
              </a:path>
            </a:pathLst>
          </a:custGeom>
          <a:ln w="76200">
            <a:solidFill>
              <a:srgbClr val="21A3D0"/>
            </a:solidFill>
            <a:prstDash val="sysDot"/>
          </a:ln>
        </p:spPr>
        <p:txBody>
          <a:bodyPr vert="horz" wrap="square" lIns="45720" tIns="22860" rIns="45720" bIns="2286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527" name="Oval 22"/>
          <p:cNvSpPr/>
          <p:nvPr/>
        </p:nvSpPr>
        <p:spPr bwMode="auto">
          <a:xfrm>
            <a:off x="2485692" y="4883547"/>
            <a:ext cx="317500" cy="317500"/>
          </a:xfrm>
          <a:prstGeom prst="ellipse">
            <a:avLst/>
          </a:prstGeom>
          <a:solidFill>
            <a:srgbClr val="1695A3"/>
          </a:solidFill>
          <a:ln w="127000">
            <a:solidFill>
              <a:srgbClr val="F3FFE2"/>
            </a:solidFill>
            <a:miter lim="800000"/>
          </a:ln>
        </p:spPr>
        <p:txBody>
          <a:bodyPr lIns="0" tIns="0" rIns="0" bIns="0"/>
          <a:lstStyle/>
          <a:p>
            <a:endParaRPr lang="en-US" sz="900"/>
          </a:p>
        </p:txBody>
      </p:sp>
      <p:sp>
        <p:nvSpPr>
          <p:cNvPr id="21528" name="Oval 23"/>
          <p:cNvSpPr/>
          <p:nvPr/>
        </p:nvSpPr>
        <p:spPr bwMode="auto">
          <a:xfrm>
            <a:off x="4705350" y="4645025"/>
            <a:ext cx="317500" cy="317500"/>
          </a:xfrm>
          <a:prstGeom prst="ellipse">
            <a:avLst/>
          </a:prstGeom>
          <a:solidFill>
            <a:srgbClr val="1695A3"/>
          </a:solidFill>
          <a:ln w="127000">
            <a:solidFill>
              <a:srgbClr val="F3FFE2"/>
            </a:solidFill>
            <a:miter lim="800000"/>
          </a:ln>
        </p:spPr>
        <p:txBody>
          <a:bodyPr lIns="0" tIns="0" rIns="0" bIns="0"/>
          <a:lstStyle/>
          <a:p>
            <a:endParaRPr lang="en-US" sz="900"/>
          </a:p>
        </p:txBody>
      </p:sp>
      <p:sp>
        <p:nvSpPr>
          <p:cNvPr id="21529" name="Oval 24"/>
          <p:cNvSpPr/>
          <p:nvPr/>
        </p:nvSpPr>
        <p:spPr bwMode="auto">
          <a:xfrm>
            <a:off x="6823075" y="3551138"/>
            <a:ext cx="317500" cy="317500"/>
          </a:xfrm>
          <a:prstGeom prst="ellipse">
            <a:avLst/>
          </a:prstGeom>
          <a:solidFill>
            <a:srgbClr val="1695A3"/>
          </a:solidFill>
          <a:ln w="127000">
            <a:solidFill>
              <a:srgbClr val="F3FFE2"/>
            </a:solidFill>
            <a:miter lim="800000"/>
          </a:ln>
        </p:spPr>
        <p:txBody>
          <a:bodyPr lIns="0" tIns="0" rIns="0" bIns="0"/>
          <a:lstStyle/>
          <a:p>
            <a:endParaRPr lang="en-US" sz="900"/>
          </a:p>
        </p:txBody>
      </p:sp>
      <p:sp>
        <p:nvSpPr>
          <p:cNvPr id="21532" name="Oval 27"/>
          <p:cNvSpPr/>
          <p:nvPr/>
        </p:nvSpPr>
        <p:spPr bwMode="auto">
          <a:xfrm>
            <a:off x="8697570" y="2559050"/>
            <a:ext cx="317500" cy="317500"/>
          </a:xfrm>
          <a:prstGeom prst="ellipse">
            <a:avLst/>
          </a:prstGeom>
          <a:solidFill>
            <a:srgbClr val="1695A3"/>
          </a:solidFill>
          <a:ln w="127000">
            <a:solidFill>
              <a:srgbClr val="F3FFE2"/>
            </a:solidFill>
            <a:miter lim="800000"/>
          </a:ln>
        </p:spPr>
        <p:txBody>
          <a:bodyPr lIns="0" tIns="0" rIns="0" bIns="0"/>
          <a:lstStyle/>
          <a:p>
            <a:endParaRPr lang="en-US" sz="900"/>
          </a:p>
        </p:txBody>
      </p:sp>
      <p:sp>
        <p:nvSpPr>
          <p:cNvPr id="22565" name="Rectangle 37"/>
          <p:cNvSpPr/>
          <p:nvPr/>
        </p:nvSpPr>
        <p:spPr bwMode="auto">
          <a:xfrm>
            <a:off x="15900400" y="10242550"/>
            <a:ext cx="1447800" cy="1130300"/>
          </a:xfrm>
          <a:prstGeom prst="rect">
            <a:avLst/>
          </a:prstGeom>
          <a:noFill/>
          <a:ln>
            <a:noFill/>
          </a:ln>
          <a:effectLst>
            <a:outerShdw blurRad="12700" dist="38100" dir="2400003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rgbClr val="FFFFFF"/>
                </a:solidFill>
                <a:latin typeface="Abril Fatface" charset="0"/>
                <a:cs typeface="Abril Fatface" charset="0"/>
                <a:sym typeface="Abril Fatface" charset="0"/>
              </a:rPr>
              <a:t>« Lorem ipsum dolor sit amet, consectetur adipiscing elit. Ut id mauris risus, sit amet consectetur ipsum. </a:t>
            </a:r>
            <a:endParaRPr lang="en-US" sz="900">
              <a:solidFill>
                <a:srgbClr val="FFFFFF"/>
              </a:solidFill>
              <a:latin typeface="Abril Fatface" charset="0"/>
              <a:cs typeface="Abril Fatface" charset="0"/>
              <a:sym typeface="Abril Fatface" charset="0"/>
            </a:endParaRPr>
          </a:p>
        </p:txBody>
      </p:sp>
      <p:sp>
        <p:nvSpPr>
          <p:cNvPr id="22566" name="Rectangle 38"/>
          <p:cNvSpPr/>
          <p:nvPr/>
        </p:nvSpPr>
        <p:spPr bwMode="auto">
          <a:xfrm>
            <a:off x="16103600" y="9728200"/>
            <a:ext cx="1047750" cy="469900"/>
          </a:xfrm>
          <a:prstGeom prst="rect">
            <a:avLst/>
          </a:prstGeom>
          <a:noFill/>
          <a:ln>
            <a:noFill/>
          </a:ln>
          <a:effectLst>
            <a:outerShdw blurRad="12700" dist="38100" dir="2400003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rgbClr val="FFFFFF"/>
                </a:solidFill>
                <a:latin typeface="Aparajita" panose="020B0604020202020204" pitchFamily="34" charset="0"/>
                <a:ea typeface="Bevan" panose="02000000000000000000" charset="0"/>
                <a:cs typeface="Aparajita" panose="020B0604020202020204" pitchFamily="34" charset="0"/>
                <a:sym typeface="Bevan" panose="02000000000000000000" charset="0"/>
              </a:rPr>
              <a:t>TODAY.</a:t>
            </a:r>
            <a:endParaRPr lang="en-US" dirty="0">
              <a:solidFill>
                <a:srgbClr val="FFFFFF"/>
              </a:solidFill>
              <a:latin typeface="Aparajita" panose="020B0604020202020204" pitchFamily="34" charset="0"/>
              <a:ea typeface="Bevan" panose="02000000000000000000" charset="0"/>
              <a:cs typeface="Aparajita" panose="020B0604020202020204" pitchFamily="34" charset="0"/>
              <a:sym typeface="Bevan" panose="02000000000000000000" charset="0"/>
            </a:endParaRP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1304925" y="3060899"/>
            <a:ext cx="1875975" cy="1349177"/>
          </a:xfrm>
          <a:prstGeom prst="wedgeRoundRectCallout">
            <a:avLst>
              <a:gd name="adj1" fmla="val 21237"/>
              <a:gd name="adj2" fmla="val 73463"/>
              <a:gd name="adj3" fmla="val 16667"/>
            </a:avLst>
          </a:prstGeom>
          <a:solidFill>
            <a:srgbClr val="EB7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" name="Rectangle 4"/>
          <p:cNvSpPr/>
          <p:nvPr/>
        </p:nvSpPr>
        <p:spPr bwMode="auto">
          <a:xfrm>
            <a:off x="1323975" y="3413324"/>
            <a:ext cx="1875975" cy="91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en-US" sz="1200" b="1" dirty="0" err="1">
                <a:solidFill>
                  <a:srgbClr val="F3FF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bril Fatface" charset="0"/>
              </a:rPr>
              <a:t>1</a:t>
            </a:r>
            <a:r>
              <a:rPr lang="en-US" sz="1200" b="1">
                <a:solidFill>
                  <a:srgbClr val="F3FFE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bril Fatface" charset="0"/>
              </a:rPr>
              <a:t>店招上的文字和背景对比色鲜明；</a:t>
            </a:r>
            <a:endParaRPr lang="en-US" sz="1200" b="1">
              <a:solidFill>
                <a:srgbClr val="F3FFE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bril Fatface" charset="0"/>
            </a:endParaRPr>
          </a:p>
        </p:txBody>
      </p:sp>
      <p:sp>
        <p:nvSpPr>
          <p:cNvPr id="48" name="Rounded Rectangular Callout 47"/>
          <p:cNvSpPr/>
          <p:nvPr/>
        </p:nvSpPr>
        <p:spPr bwMode="auto">
          <a:xfrm>
            <a:off x="5634262" y="4705549"/>
            <a:ext cx="1875975" cy="1349177"/>
          </a:xfrm>
          <a:prstGeom prst="wedgeRoundRectCallout">
            <a:avLst>
              <a:gd name="adj1" fmla="val -73710"/>
              <a:gd name="adj2" fmla="val -32435"/>
              <a:gd name="adj3" fmla="val 16667"/>
            </a:avLst>
          </a:prstGeom>
          <a:solidFill>
            <a:srgbClr val="22537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9" name="Rounded Rectangular Callout 48"/>
          <p:cNvSpPr/>
          <p:nvPr/>
        </p:nvSpPr>
        <p:spPr bwMode="auto">
          <a:xfrm>
            <a:off x="4416479" y="2373411"/>
            <a:ext cx="1875975" cy="1349177"/>
          </a:xfrm>
          <a:prstGeom prst="wedgeRoundRectCallout">
            <a:avLst>
              <a:gd name="adj1" fmla="val 73026"/>
              <a:gd name="adj2" fmla="val 35340"/>
              <a:gd name="adj3" fmla="val 16667"/>
            </a:avLst>
          </a:prstGeom>
          <a:solidFill>
            <a:srgbClr val="1695A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0" name="Rounded Rectangular Callout 49"/>
          <p:cNvSpPr/>
          <p:nvPr/>
        </p:nvSpPr>
        <p:spPr bwMode="auto">
          <a:xfrm>
            <a:off x="8844188" y="3194050"/>
            <a:ext cx="1875975" cy="1349177"/>
          </a:xfrm>
          <a:prstGeom prst="wedgeRoundRectCallout">
            <a:avLst>
              <a:gd name="adj1" fmla="val -39184"/>
              <a:gd name="adj2" fmla="val -69146"/>
              <a:gd name="adj3" fmla="val 16667"/>
            </a:avLst>
          </a:prstGeom>
          <a:solidFill>
            <a:srgbClr val="EB7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2" name="Rectangle 4"/>
          <p:cNvSpPr/>
          <p:nvPr/>
        </p:nvSpPr>
        <p:spPr bwMode="auto">
          <a:xfrm>
            <a:off x="5706016" y="5071944"/>
            <a:ext cx="1875975" cy="91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rgbClr val="F3FFE2"/>
                </a:solidFill>
                <a:latin typeface="Arial" panose="020B0604020202020204" pitchFamily="34" charset="0"/>
                <a:ea typeface="Droid Sans" panose="020B0606030804020204" pitchFamily="34" charset="0"/>
                <a:cs typeface="Droid Sans" panose="020B0606030804020204" pitchFamily="34" charset="0"/>
                <a:sym typeface="Abril Fatface" charset="0"/>
              </a:rPr>
              <a:t>3、品牌和产品两个信息的传达都很明确；</a:t>
            </a:r>
            <a:endParaRPr lang="en-US" sz="1200">
              <a:solidFill>
                <a:srgbClr val="F3FFE2"/>
              </a:solidFill>
              <a:latin typeface="Arial" panose="020B0604020202020204" pitchFamily="34" charset="0"/>
              <a:ea typeface="Droid Sans" panose="020B0606030804020204" pitchFamily="34" charset="0"/>
              <a:cs typeface="Droid Sans" panose="020B0606030804020204" pitchFamily="34" charset="0"/>
              <a:sym typeface="Abril Fatface" charset="0"/>
            </a:endParaRPr>
          </a:p>
        </p:txBody>
      </p:sp>
      <p:sp>
        <p:nvSpPr>
          <p:cNvPr id="54" name="Rectangle 4"/>
          <p:cNvSpPr/>
          <p:nvPr/>
        </p:nvSpPr>
        <p:spPr bwMode="auto">
          <a:xfrm>
            <a:off x="4488233" y="2639476"/>
            <a:ext cx="1875975" cy="91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rgbClr val="F3FFE2"/>
                </a:solidFill>
                <a:latin typeface="Arial" panose="020B0604020202020204" pitchFamily="34" charset="0"/>
                <a:ea typeface="Droid Sans" panose="020B0606030804020204" pitchFamily="34" charset="0"/>
                <a:cs typeface="Droid Sans" panose="020B0606030804020204" pitchFamily="34" charset="0"/>
                <a:sym typeface="Abril Fatface" charset="0"/>
              </a:rPr>
              <a:t>2、店铺名称都用粗体字，粗体字给人以安全、厚重、可信赖的感觉；</a:t>
            </a:r>
            <a:endParaRPr lang="en-US" sz="1200">
              <a:solidFill>
                <a:srgbClr val="F3FFE2"/>
              </a:solidFill>
              <a:latin typeface="Arial" panose="020B0604020202020204" pitchFamily="34" charset="0"/>
              <a:ea typeface="Droid Sans" panose="020B0606030804020204" pitchFamily="34" charset="0"/>
              <a:cs typeface="Droid Sans" panose="020B0606030804020204" pitchFamily="34" charset="0"/>
              <a:sym typeface="Abril Fatface" charset="0"/>
            </a:endParaRPr>
          </a:p>
        </p:txBody>
      </p:sp>
      <p:sp>
        <p:nvSpPr>
          <p:cNvPr id="56" name="Rectangle 4"/>
          <p:cNvSpPr/>
          <p:nvPr/>
        </p:nvSpPr>
        <p:spPr bwMode="auto">
          <a:xfrm>
            <a:off x="8915942" y="3632200"/>
            <a:ext cx="1875975" cy="91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rgbClr val="F3FFE2"/>
                </a:solidFill>
                <a:latin typeface="Arial" panose="020B0604020202020204" pitchFamily="34" charset="0"/>
                <a:ea typeface="Droid Sans" panose="020B0606030804020204" pitchFamily="34" charset="0"/>
                <a:cs typeface="Droid Sans" panose="020B0606030804020204" pitchFamily="34" charset="0"/>
                <a:sym typeface="Abril Fatface" charset="0"/>
              </a:rPr>
              <a:t>4、店招的主体风格一定要和整个店铺的风格统一。</a:t>
            </a:r>
            <a:r>
              <a:rPr lang="en-US" sz="1200" dirty="0">
                <a:solidFill>
                  <a:srgbClr val="F3FFE2"/>
                </a:solidFill>
                <a:latin typeface="Arial" panose="020B0604020202020204" pitchFamily="34" charset="0"/>
                <a:ea typeface="Droid Sans" panose="020B0606030804020204" pitchFamily="34" charset="0"/>
                <a:cs typeface="Droid Sans" panose="020B0606030804020204" pitchFamily="34" charset="0"/>
                <a:sym typeface="Abril Fatface" charset="0"/>
              </a:rPr>
              <a:t> </a:t>
            </a:r>
            <a:endParaRPr lang="en-US" sz="1200" dirty="0">
              <a:solidFill>
                <a:srgbClr val="F3FFE2"/>
              </a:solidFill>
              <a:latin typeface="Arial" panose="020B0604020202020204" pitchFamily="34" charset="0"/>
              <a:ea typeface="Droid Sans" panose="020B0606030804020204" pitchFamily="34" charset="0"/>
              <a:cs typeface="Droid Sans" panose="020B0606030804020204" pitchFamily="34" charset="0"/>
              <a:sym typeface="Abril Fatface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4925" y="1649730"/>
            <a:ext cx="29991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好的店招都有一些共性</a:t>
            </a:r>
            <a:r>
              <a:rPr lang="zh-CN" altLang="en-US"/>
              <a:t>：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1527" grpId="0" bldLvl="0" animBg="1"/>
      <p:bldP spid="21528" grpId="0" bldLvl="0" animBg="1"/>
      <p:bldP spid="21529" grpId="0" bldLvl="0" animBg="1"/>
      <p:bldP spid="21532" grpId="0" bldLvl="0" animBg="1"/>
      <p:bldP spid="2" grpId="0" bldLvl="0" animBg="1"/>
      <p:bldP spid="47" grpId="0"/>
      <p:bldP spid="48" grpId="0" bldLvl="0" animBg="1"/>
      <p:bldP spid="49" grpId="0" bldLvl="0" animBg="1"/>
      <p:bldP spid="50" grpId="0" bldLvl="0" animBg="1"/>
      <p:bldP spid="52" grpId="0"/>
      <p:bldP spid="54" grpId="0"/>
      <p:bldP spid="56" grpId="0"/>
      <p:bldP spid="2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255" b="33585"/>
          <a:stretch>
            <a:fillRect/>
          </a:stretch>
        </p:blipFill>
        <p:spPr>
          <a:xfrm rot="16200000">
            <a:off x="10303883" y="4847485"/>
            <a:ext cx="1535508" cy="2451183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-287020" y="2423160"/>
            <a:ext cx="6410325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Freeform 56"/>
          <p:cNvSpPr/>
          <p:nvPr/>
        </p:nvSpPr>
        <p:spPr>
          <a:xfrm>
            <a:off x="4558665" y="2423160"/>
            <a:ext cx="1565275" cy="85725"/>
          </a:xfrm>
          <a:custGeom>
            <a:avLst/>
            <a:gdLst>
              <a:gd name="txL" fmla="*/ 0 w 2385"/>
              <a:gd name="txT" fmla="*/ 0 h 425"/>
              <a:gd name="txR" fmla="*/ 2385 w 2385"/>
              <a:gd name="txB" fmla="*/ 425 h 425"/>
            </a:gdLst>
            <a:ahLst/>
            <a:cxnLst>
              <a:cxn ang="0">
                <a:pos x="2147483646" y="0"/>
              </a:cxn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385" h="425">
                <a:moveTo>
                  <a:pt x="235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5"/>
                  <a:pt x="0" y="425"/>
                  <a:pt x="0" y="425"/>
                </a:cubicBezTo>
                <a:cubicBezTo>
                  <a:pt x="2353" y="425"/>
                  <a:pt x="2353" y="425"/>
                  <a:pt x="2353" y="425"/>
                </a:cubicBezTo>
                <a:cubicBezTo>
                  <a:pt x="2370" y="425"/>
                  <a:pt x="2385" y="411"/>
                  <a:pt x="2385" y="393"/>
                </a:cubicBezTo>
                <a:cubicBezTo>
                  <a:pt x="2385" y="32"/>
                  <a:pt x="2385" y="32"/>
                  <a:pt x="2385" y="32"/>
                </a:cubicBezTo>
                <a:cubicBezTo>
                  <a:pt x="2385" y="15"/>
                  <a:pt x="2370" y="0"/>
                  <a:pt x="235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txBody>
          <a:bodyPr wrap="square" lIns="102065" tIns="0" rIns="0" bIns="34019" anchor="ctr" anchorCtr="0"/>
          <a:lstStyle/>
          <a:p>
            <a:pPr>
              <a:lnSpc>
                <a:spcPct val="100000"/>
              </a:lnSpc>
            </a:pPr>
            <a:endParaRPr lang="zh-CN" altLang="en-US" b="1" dirty="0">
              <a:solidFill>
                <a:srgbClr val="FFFFFF"/>
              </a:solidFill>
              <a:latin typeface="幼圆" panose="02010509060101010101" pitchFamily="1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48"/>
          <p:cNvSpPr txBox="1"/>
          <p:nvPr/>
        </p:nvSpPr>
        <p:spPr>
          <a:xfrm>
            <a:off x="2743835" y="2829560"/>
            <a:ext cx="6424295" cy="93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lang="en-US" altLang="zh-CN" sz="32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</a:t>
            </a:r>
            <a:r>
              <a:rPr lang="zh-CN" altLang="en-US" sz="32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、店招的三大类型</a:t>
            </a:r>
            <a:endParaRPr lang="zh-CN" altLang="en-US" sz="3200" b="1" dirty="0" smtClean="0">
              <a:solidFill>
                <a:srgbClr val="1678A8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latinLnBrk="1">
              <a:lnSpc>
                <a:spcPct val="120000"/>
              </a:lnSpc>
              <a:defRPr/>
            </a:pPr>
            <a:endParaRPr sz="1400" b="1" dirty="0" smtClean="0">
              <a:solidFill>
                <a:srgbClr val="1678A8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  <p:bldP spid="12" grpId="0"/>
      <p:bldP spid="12" grpId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美工-项目应用实战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85645" y="2153920"/>
            <a:ext cx="793369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1、以品牌宣传为主的类型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计这一类店铺的店招的时候主要突出的是产品的品牌形象，因为这种店铺一般都有着雄厚的实力，给力的产品，或是想把店铺里面的产品打造成为一个品牌。首先要想好一个店铺名称，设计一个符合品牌形象的logo，可以在店招里面加上关注按钮和收藏按钮，以便让更多消费者关注店铺，最好不要设置上促销信息这类的，这会让品牌形象大则扣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4070" y="4328795"/>
            <a:ext cx="7835265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</p:bldLst>
  </p:timing>
</p:sld>
</file>

<file path=ppt/theme/theme1.xml><?xml version="1.0" encoding="utf-8"?>
<a:theme xmlns:a="http://schemas.openxmlformats.org/drawingml/2006/main" name="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1899</Words>
  <Application>WPS 演示</Application>
  <PresentationFormat>宽屏</PresentationFormat>
  <Paragraphs>133</Paragraphs>
  <Slides>17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Calibri Light</vt:lpstr>
      <vt:lpstr>Lato Regular</vt:lpstr>
      <vt:lpstr>华文细黑</vt:lpstr>
      <vt:lpstr>文鼎霹靂體</vt:lpstr>
      <vt:lpstr>Lao UI</vt:lpstr>
      <vt:lpstr>Desyrel</vt:lpstr>
      <vt:lpstr>FZCuYuan-M03S</vt:lpstr>
      <vt:lpstr>幼圆</vt:lpstr>
      <vt:lpstr>Arial</vt:lpstr>
      <vt:lpstr>Calibri</vt:lpstr>
      <vt:lpstr>Gill Sans</vt:lpstr>
      <vt:lpstr>ヒラギノ角ゴ ProN W3</vt:lpstr>
      <vt:lpstr>Abril Fatface</vt:lpstr>
      <vt:lpstr>Aparajita</vt:lpstr>
      <vt:lpstr>Bevan</vt:lpstr>
      <vt:lpstr>Droid Sans</vt:lpstr>
      <vt:lpstr>Leelawadee UI Semilight</vt:lpstr>
      <vt:lpstr>等线</vt:lpstr>
      <vt:lpstr>Microsoft Yi Baiti</vt:lpstr>
      <vt:lpstr>Aharoni</vt:lpstr>
      <vt:lpstr>Agency FB</vt:lpstr>
      <vt:lpstr>Arial Unicode MS</vt:lpstr>
      <vt:lpstr>Segoe Print</vt:lpstr>
      <vt:lpstr>PMingLiU-ExtB</vt:lpstr>
      <vt:lpstr>Gill Sans MT</vt:lpstr>
      <vt:lpstr>Wide Latin</vt:lpstr>
      <vt:lpstr>Leelawadee</vt:lpstr>
      <vt:lpstr>新浪微博：@注龙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Peter-冯</dc:creator>
  <cp:lastModifiedBy>Administrator</cp:lastModifiedBy>
  <cp:revision>174</cp:revision>
  <dcterms:created xsi:type="dcterms:W3CDTF">2013-10-08T09:05:00Z</dcterms:created>
  <dcterms:modified xsi:type="dcterms:W3CDTF">2019-01-12T06:06:07Z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2052-11.1.0.8213</vt:lpwstr>
  </property>
</Properties>
</file>