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74" r:id="rId5"/>
    <p:sldId id="259" r:id="rId6"/>
    <p:sldId id="298" r:id="rId7"/>
    <p:sldId id="338" r:id="rId8"/>
    <p:sldId id="299" r:id="rId9"/>
    <p:sldId id="339" r:id="rId10"/>
    <p:sldId id="352" r:id="rId11"/>
    <p:sldId id="353" r:id="rId12"/>
    <p:sldId id="361" r:id="rId13"/>
    <p:sldId id="362" r:id="rId14"/>
    <p:sldId id="30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FD0"/>
    <a:srgbClr val="17375E"/>
    <a:srgbClr val="2B2E30"/>
    <a:srgbClr val="21A3D0"/>
    <a:srgbClr val="E3BF42"/>
    <a:srgbClr val="35B2D3"/>
    <a:srgbClr val="3CA0FE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546" autoAdjust="0"/>
  </p:normalViewPr>
  <p:slideViewPr>
    <p:cSldViewPr>
      <p:cViewPr varScale="1">
        <p:scale>
          <a:sx n="105" d="100"/>
          <a:sy n="105" d="100"/>
        </p:scale>
        <p:origin x="2028" y="84"/>
      </p:cViewPr>
      <p:guideLst>
        <p:guide orient="horz" pos="2200"/>
        <p:guide pos="37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021-094B-4A66-ABF6-CA18480DC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6448-D22A-4352-901F-0A3E0944EC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6448-D22A-4352-901F-0A3E0944EC7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6448-D22A-4352-901F-0A3E0944EC7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E6448-D22A-4352-901F-0A3E0944EC7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824230" y="3316605"/>
            <a:ext cx="1400175" cy="121285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952490" y="3323590"/>
            <a:ext cx="1620520" cy="121285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202815" cy="402590"/>
            <a:chOff x="3147050" y="4898862"/>
            <a:chExt cx="1826438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95488" y="4946476"/>
              <a:ext cx="1778000" cy="30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CorelDRAW-based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26615" y="3173095"/>
            <a:ext cx="38258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第二部分</a:t>
            </a:r>
            <a:r>
              <a:rPr kumimoji="0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CorelDRAW 的认知</a:t>
            </a:r>
            <a:endParaRPr kumimoji="0" sz="2000" kern="1200" cap="none" spc="0" normalizeH="0" baseline="0" noProof="0" dirty="0"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92555" y="1755140"/>
            <a:ext cx="56248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《</a:t>
            </a:r>
            <a:r>
              <a:rPr kumimoji="0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美工-基础设计技能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293495" y="1149350"/>
            <a:ext cx="635" cy="554990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74322" y="3321395"/>
            <a:ext cx="238038" cy="234864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74322" y="4277446"/>
            <a:ext cx="238038" cy="234864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629769" y="2211363"/>
            <a:ext cx="165040" cy="207886"/>
          </a:xfrm>
          <a:custGeom>
            <a:avLst/>
            <a:gdLst>
              <a:gd name="T0" fmla="*/ 184 w 205"/>
              <a:gd name="T1" fmla="*/ 109 h 262"/>
              <a:gd name="T2" fmla="*/ 109 w 205"/>
              <a:gd name="T3" fmla="*/ 61 h 262"/>
              <a:gd name="T4" fmla="*/ 32 w 205"/>
              <a:gd name="T5" fmla="*/ 11 h 262"/>
              <a:gd name="T6" fmla="*/ 0 w 205"/>
              <a:gd name="T7" fmla="*/ 34 h 262"/>
              <a:gd name="T8" fmla="*/ 0 w 205"/>
              <a:gd name="T9" fmla="*/ 131 h 262"/>
              <a:gd name="T10" fmla="*/ 0 w 205"/>
              <a:gd name="T11" fmla="*/ 230 h 262"/>
              <a:gd name="T12" fmla="*/ 34 w 205"/>
              <a:gd name="T13" fmla="*/ 250 h 262"/>
              <a:gd name="T14" fmla="*/ 109 w 205"/>
              <a:gd name="T15" fmla="*/ 202 h 262"/>
              <a:gd name="T16" fmla="*/ 186 w 205"/>
              <a:gd name="T17" fmla="*/ 152 h 262"/>
              <a:gd name="T18" fmla="*/ 184 w 205"/>
              <a:gd name="T19" fmla="*/ 10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2">
                <a:moveTo>
                  <a:pt x="184" y="109"/>
                </a:moveTo>
                <a:lnTo>
                  <a:pt x="109" y="61"/>
                </a:lnTo>
                <a:cubicBezTo>
                  <a:pt x="83" y="44"/>
                  <a:pt x="58" y="28"/>
                  <a:pt x="32" y="11"/>
                </a:cubicBezTo>
                <a:cubicBezTo>
                  <a:pt x="11" y="0"/>
                  <a:pt x="0" y="9"/>
                  <a:pt x="0" y="34"/>
                </a:cubicBezTo>
                <a:lnTo>
                  <a:pt x="0" y="131"/>
                </a:lnTo>
                <a:cubicBezTo>
                  <a:pt x="0" y="164"/>
                  <a:pt x="0" y="197"/>
                  <a:pt x="0" y="230"/>
                </a:cubicBezTo>
                <a:cubicBezTo>
                  <a:pt x="2" y="256"/>
                  <a:pt x="14" y="262"/>
                  <a:pt x="34" y="250"/>
                </a:cubicBezTo>
                <a:lnTo>
                  <a:pt x="109" y="202"/>
                </a:lnTo>
                <a:cubicBezTo>
                  <a:pt x="135" y="185"/>
                  <a:pt x="160" y="169"/>
                  <a:pt x="186" y="152"/>
                </a:cubicBezTo>
                <a:cubicBezTo>
                  <a:pt x="205" y="137"/>
                  <a:pt x="203" y="122"/>
                  <a:pt x="184" y="109"/>
                </a:cubicBez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2426" y="2039508"/>
            <a:ext cx="717342" cy="521970"/>
            <a:chOff x="912759" y="1007596"/>
            <a:chExt cx="717604" cy="522160"/>
          </a:xfrm>
          <a:solidFill>
            <a:srgbClr val="35AFD0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985838" y="1052513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6" tIns="45703" rIns="91406" bIns="45703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759" y="1007596"/>
              <a:ext cx="717604" cy="5221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n-ea"/>
                  <a:ea typeface="+mn-ea"/>
                </a:rPr>
                <a:t>01</a:t>
              </a:r>
              <a:endParaRPr lang="en-US" altLang="zh-CN" sz="28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833838" y="1953380"/>
            <a:ext cx="831993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latin typeface="+mj-ea"/>
                <a:ea typeface="+mj-ea"/>
              </a:rPr>
              <a:t>在新建的 CorelDRAW 文档窗口中，属性栏可以设置纸张的</a:t>
            </a:r>
            <a:endParaRPr lang="zh-CN" altLang="en-US" sz="2000" dirty="0" smtClean="0">
              <a:latin typeface="+mj-ea"/>
              <a:ea typeface="+mj-ea"/>
            </a:endParaRPr>
          </a:p>
          <a:p>
            <a:pPr algn="just"/>
            <a:r>
              <a:rPr lang="zh-CN" altLang="en-US" sz="2000" dirty="0" smtClean="0">
                <a:latin typeface="+mj-ea"/>
                <a:ea typeface="+mj-ea"/>
              </a:rPr>
              <a:t>类型大小、纸张的高度和宽度、纸张的放置方向等；</a:t>
            </a:r>
            <a:endParaRPr lang="zh-CN" altLang="en-US" sz="2000" dirty="0" smtClean="0"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77216" y="3238845"/>
            <a:ext cx="48868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smtClean="0">
                <a:solidFill>
                  <a:schemeClr val="accent1"/>
                </a:solidFill>
                <a:latin typeface="+mj-ea"/>
                <a:ea typeface="+mj-ea"/>
              </a:rPr>
              <a:t>选择“版面 &gt; 页面设置”命令，弹出“选项”对话框。</a:t>
            </a:r>
            <a:endParaRPr dirty="0" smtClean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7216" y="4194896"/>
            <a:ext cx="48868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>
                <a:solidFill>
                  <a:schemeClr val="accent1"/>
                </a:solidFill>
                <a:latin typeface="+mj-ea"/>
                <a:ea typeface="+mj-ea"/>
              </a:rPr>
              <a:t>在页面“大小”的选项框中，除了可对版面纸张类型大小、放置方向等进行设置</a:t>
            </a:r>
            <a:endParaRPr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1174322" y="5397871"/>
            <a:ext cx="238038" cy="234864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06" tIns="45703" rIns="91406" bIns="45703" numCol="1" anchor="t" anchorCtr="0" compatLnSpc="1"/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577216" y="5315321"/>
            <a:ext cx="48868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>
                <a:solidFill>
                  <a:schemeClr val="accent1"/>
                </a:solidFill>
                <a:latin typeface="+mj-ea"/>
                <a:ea typeface="+mj-ea"/>
              </a:rPr>
              <a:t>还可设置页面出血、分辨率等选项</a:t>
            </a:r>
            <a:endParaRPr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661365" y="2944110"/>
            <a:ext cx="4318905" cy="270974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6" tIns="45703" rIns="91406" bIns="45703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5870" y="1149350"/>
            <a:ext cx="4415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2、页面设置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9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6" grpId="0"/>
      <p:bldP spid="21" grpId="0"/>
      <p:bldP spid="22" grpId="0"/>
      <p:bldP spid="27" grpId="0" bldLvl="0" animBg="1"/>
      <p:bldP spid="28" grpId="0"/>
      <p:bldP spid="2" grpId="0" bldLvl="0" animBg="1"/>
      <p:bldP spid="2" grpId="1" bldLvl="0" animBg="1"/>
      <p:bldP spid="3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00993" y="1348968"/>
            <a:ext cx="1447800" cy="1446213"/>
            <a:chOff x="1600993" y="1463903"/>
            <a:chExt cx="1447800" cy="1446213"/>
          </a:xfrm>
        </p:grpSpPr>
        <p:sp>
          <p:nvSpPr>
            <p:cNvPr id="13" name="Freeform 14"/>
            <p:cNvSpPr/>
            <p:nvPr/>
          </p:nvSpPr>
          <p:spPr bwMode="auto">
            <a:xfrm>
              <a:off x="1600993" y="1463903"/>
              <a:ext cx="1447800" cy="1446213"/>
            </a:xfrm>
            <a:custGeom>
              <a:avLst/>
              <a:gdLst>
                <a:gd name="T0" fmla="*/ 649558364 w 3227"/>
                <a:gd name="T1" fmla="*/ 328185033 h 3227"/>
                <a:gd name="T2" fmla="*/ 324879680 w 3227"/>
                <a:gd name="T3" fmla="*/ 648135123 h 3227"/>
                <a:gd name="T4" fmla="*/ 0 w 3227"/>
                <a:gd name="T5" fmla="*/ 323966949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949 h 3227"/>
                <a:gd name="T16" fmla="*/ 649558364 w 3227"/>
                <a:gd name="T17" fmla="*/ 328185033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solidFill>
              <a:srgbClr val="35AFD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E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758156" y="1617891"/>
              <a:ext cx="1076960" cy="101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258343" y="1826806"/>
            <a:ext cx="72548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just"/>
            <a:r>
              <a:rPr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选取要缩放的对象，对象的周围出现控制手柄。用鼠标拖曳控制手柄可以缩小或放大对象。在属性栏的“对象的大小”选项中根据设计需要调整宽度和高度的数值，也可调整图像大小。</a:t>
            </a:r>
            <a:endParaRPr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342481" y="3709034"/>
            <a:ext cx="724852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just"/>
            <a:r>
              <a:rPr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如名片的成品尺寸是 90mm×55mm，需要设置的出血是 3 </a:t>
            </a:r>
            <a:endParaRPr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mm。选择“查看 &gt; 显示 &gt; 出血”命令，页面中显示有 3mm 出</a:t>
            </a:r>
            <a:endParaRPr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血的虚线区域。</a:t>
            </a:r>
            <a:endParaRPr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312318" y="1348968"/>
            <a:ext cx="7200900" cy="39878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图片大小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336131" y="3269296"/>
            <a:ext cx="7177087" cy="39878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00993" y="3269296"/>
            <a:ext cx="1447800" cy="1446212"/>
            <a:chOff x="1600993" y="3935094"/>
            <a:chExt cx="1447800" cy="1446212"/>
          </a:xfrm>
          <a:solidFill>
            <a:srgbClr val="35AFD0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1600993" y="3935094"/>
              <a:ext cx="1447800" cy="1446212"/>
            </a:xfrm>
            <a:custGeom>
              <a:avLst/>
              <a:gdLst>
                <a:gd name="T0" fmla="*/ 649558364 w 3227"/>
                <a:gd name="T1" fmla="*/ 328184358 h 3227"/>
                <a:gd name="T2" fmla="*/ 324879680 w 3227"/>
                <a:gd name="T3" fmla="*/ 648134227 h 3227"/>
                <a:gd name="T4" fmla="*/ 0 w 3227"/>
                <a:gd name="T5" fmla="*/ 323966725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725 h 3227"/>
                <a:gd name="T16" fmla="*/ 649558364 w 3227"/>
                <a:gd name="T17" fmla="*/ 328184358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E6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1758156" y="4089081"/>
              <a:ext cx="1076960" cy="101473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99961" y="5490844"/>
            <a:ext cx="72485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just"/>
            <a:r>
              <a:rPr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单击输入的文字将其同时选取。选择“排列 &gt; 转换为曲线”命令，将文字转换为曲线。 </a:t>
            </a:r>
            <a:endParaRPr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493611" y="5051106"/>
            <a:ext cx="7177087" cy="39878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文字转换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58473" y="5051106"/>
            <a:ext cx="1447800" cy="1446212"/>
            <a:chOff x="1600993" y="3935094"/>
            <a:chExt cx="1447800" cy="1446212"/>
          </a:xfrm>
          <a:solidFill>
            <a:srgbClr val="35AFD0"/>
          </a:solidFill>
        </p:grpSpPr>
        <p:sp>
          <p:nvSpPr>
            <p:cNvPr id="10" name="Freeform 14"/>
            <p:cNvSpPr/>
            <p:nvPr/>
          </p:nvSpPr>
          <p:spPr bwMode="auto">
            <a:xfrm>
              <a:off x="1600993" y="3935094"/>
              <a:ext cx="1447800" cy="1446212"/>
            </a:xfrm>
            <a:custGeom>
              <a:avLst/>
              <a:gdLst>
                <a:gd name="T0" fmla="*/ 649558364 w 3227"/>
                <a:gd name="T1" fmla="*/ 328184358 h 3227"/>
                <a:gd name="T2" fmla="*/ 324879680 w 3227"/>
                <a:gd name="T3" fmla="*/ 648134227 h 3227"/>
                <a:gd name="T4" fmla="*/ 0 w 3227"/>
                <a:gd name="T5" fmla="*/ 323966725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725 h 3227"/>
                <a:gd name="T16" fmla="*/ 649558364 w 3227"/>
                <a:gd name="T17" fmla="*/ 328184358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758156" y="4089081"/>
              <a:ext cx="1076960" cy="101473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000">
        <p14:warp dir="i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bldLvl="0" animBg="1"/>
      <p:bldP spid="18" grpId="0" bldLvl="0" animBg="1"/>
      <p:bldP spid="6" grpId="0"/>
      <p:bldP spid="7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248400" y="2442210"/>
            <a:ext cx="400621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</a:t>
            </a:r>
            <a:r>
              <a:rPr lang="en-US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Dreamweaver 软件的认知与应用</a:t>
            </a:r>
            <a:endParaRPr lang="en-US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8400" y="2989580"/>
            <a:ext cx="4236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CorelDRAW 软件的认知与应用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8400" y="3507740"/>
            <a:ext cx="375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Illustrator 软件的认知与应用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6      (向天歌演示原创作品：www.TopPPT.cn)"/>
          <p:cNvSpPr txBox="1"/>
          <p:nvPr/>
        </p:nvSpPr>
        <p:spPr>
          <a:xfrm>
            <a:off x="680085" y="375920"/>
            <a:ext cx="3783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美工-基础设计技能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      (向天歌演示原创作品：www.TopPPT.cn)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8" y="1628800"/>
            <a:ext cx="6023782" cy="42577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59955" y="2931795"/>
            <a:ext cx="3893820" cy="791210"/>
            <a:chOff x="11433" y="4617"/>
            <a:chExt cx="6132" cy="1246"/>
          </a:xfrm>
        </p:grpSpPr>
        <p:sp>
          <p:nvSpPr>
            <p:cNvPr id="17" name="Rectangle 16      (向天歌演示原创作品：www.TopPPT.cn)"/>
            <p:cNvSpPr/>
            <p:nvPr/>
          </p:nvSpPr>
          <p:spPr>
            <a:xfrm>
              <a:off x="11441" y="4617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      (向天歌演示原创作品：www.TopPPT.cn)"/>
            <p:cNvSpPr/>
            <p:nvPr/>
          </p:nvSpPr>
          <p:spPr>
            <a:xfrm>
              <a:off x="11433" y="4617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      (向天歌演示原创作品：www.TopPPT.cn)"/>
            <p:cNvSpPr txBox="1"/>
            <p:nvPr/>
          </p:nvSpPr>
          <p:spPr>
            <a:xfrm>
              <a:off x="13623" y="4938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6      (向天歌演示原创作品：www.TopPPT.cn)"/>
            <p:cNvGrpSpPr/>
            <p:nvPr/>
          </p:nvGrpSpPr>
          <p:grpSpPr>
            <a:xfrm>
              <a:off x="11795" y="5087"/>
              <a:ext cx="645" cy="430"/>
              <a:chOff x="4296048" y="568056"/>
              <a:chExt cx="204787" cy="136526"/>
            </a:xfrm>
            <a:solidFill>
              <a:srgbClr val="21A3D0"/>
            </a:solidFill>
          </p:grpSpPr>
          <p:sp>
            <p:nvSpPr>
              <p:cNvPr id="27" name="Freeform 352      (向天歌演示原创作品：www.TopPPT.cn)"/>
              <p:cNvSpPr/>
              <p:nvPr/>
            </p:nvSpPr>
            <p:spPr bwMode="auto">
              <a:xfrm>
                <a:off x="4432573" y="575994"/>
                <a:ext cx="68262" cy="120650"/>
              </a:xfrm>
              <a:custGeom>
                <a:avLst/>
                <a:gdLst>
                  <a:gd name="T0" fmla="*/ 94 w 95"/>
                  <a:gd name="T1" fmla="*/ 171 h 171"/>
                  <a:gd name="T2" fmla="*/ 95 w 95"/>
                  <a:gd name="T3" fmla="*/ 166 h 171"/>
                  <a:gd name="T4" fmla="*/ 95 w 95"/>
                  <a:gd name="T5" fmla="*/ 6 h 171"/>
                  <a:gd name="T6" fmla="*/ 94 w 95"/>
                  <a:gd name="T7" fmla="*/ 0 h 171"/>
                  <a:gd name="T8" fmla="*/ 0 w 95"/>
                  <a:gd name="T9" fmla="*/ 81 h 171"/>
                  <a:gd name="T10" fmla="*/ 94 w 9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94" y="171"/>
                    </a:moveTo>
                    <a:cubicBezTo>
                      <a:pt x="95" y="170"/>
                      <a:pt x="95" y="168"/>
                      <a:pt x="95" y="16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4"/>
                      <a:pt x="95" y="2"/>
                      <a:pt x="94" y="0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94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3      (向天歌演示原创作品：www.TopPPT.cn)"/>
              <p:cNvSpPr/>
              <p:nvPr/>
            </p:nvSpPr>
            <p:spPr bwMode="auto">
              <a:xfrm>
                <a:off x="4305573" y="568056"/>
                <a:ext cx="185737" cy="77788"/>
              </a:xfrm>
              <a:custGeom>
                <a:avLst/>
                <a:gdLst>
                  <a:gd name="T0" fmla="*/ 132 w 264"/>
                  <a:gd name="T1" fmla="*/ 112 h 112"/>
                  <a:gd name="T2" fmla="*/ 156 w 264"/>
                  <a:gd name="T3" fmla="*/ 92 h 112"/>
                  <a:gd name="T4" fmla="*/ 169 w 264"/>
                  <a:gd name="T5" fmla="*/ 82 h 112"/>
                  <a:gd name="T6" fmla="*/ 264 w 264"/>
                  <a:gd name="T7" fmla="*/ 1 h 112"/>
                  <a:gd name="T8" fmla="*/ 259 w 264"/>
                  <a:gd name="T9" fmla="*/ 0 h 112"/>
                  <a:gd name="T10" fmla="*/ 5 w 264"/>
                  <a:gd name="T11" fmla="*/ 0 h 112"/>
                  <a:gd name="T12" fmla="*/ 0 w 264"/>
                  <a:gd name="T13" fmla="*/ 1 h 112"/>
                  <a:gd name="T14" fmla="*/ 94 w 264"/>
                  <a:gd name="T15" fmla="*/ 82 h 112"/>
                  <a:gd name="T16" fmla="*/ 107 w 264"/>
                  <a:gd name="T17" fmla="*/ 92 h 112"/>
                  <a:gd name="T18" fmla="*/ 132 w 264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32" y="11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2" y="1"/>
                      <a:pt x="260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107" y="92"/>
                      <a:pt x="107" y="92"/>
                      <a:pt x="107" y="92"/>
                    </a:cubicBezTo>
                    <a:lnTo>
                      <a:pt x="13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4      (向天歌演示原创作品：www.TopPPT.cn)"/>
              <p:cNvSpPr/>
              <p:nvPr/>
            </p:nvSpPr>
            <p:spPr bwMode="auto">
              <a:xfrm>
                <a:off x="4305573" y="639494"/>
                <a:ext cx="185737" cy="65088"/>
              </a:xfrm>
              <a:custGeom>
                <a:avLst/>
                <a:gdLst>
                  <a:gd name="T0" fmla="*/ 259 w 263"/>
                  <a:gd name="T1" fmla="*/ 92 h 92"/>
                  <a:gd name="T2" fmla="*/ 263 w 263"/>
                  <a:gd name="T3" fmla="*/ 91 h 92"/>
                  <a:gd name="T4" fmla="*/ 168 w 263"/>
                  <a:gd name="T5" fmla="*/ 0 h 92"/>
                  <a:gd name="T6" fmla="*/ 132 w 263"/>
                  <a:gd name="T7" fmla="*/ 30 h 92"/>
                  <a:gd name="T8" fmla="*/ 95 w 263"/>
                  <a:gd name="T9" fmla="*/ 0 h 92"/>
                  <a:gd name="T10" fmla="*/ 0 w 263"/>
                  <a:gd name="T11" fmla="*/ 91 h 92"/>
                  <a:gd name="T12" fmla="*/ 5 w 263"/>
                  <a:gd name="T13" fmla="*/ 92 h 92"/>
                  <a:gd name="T14" fmla="*/ 259 w 26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2">
                    <a:moveTo>
                      <a:pt x="259" y="92"/>
                    </a:moveTo>
                    <a:cubicBezTo>
                      <a:pt x="260" y="92"/>
                      <a:pt x="262" y="92"/>
                      <a:pt x="263" y="9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92"/>
                      <a:pt x="3" y="92"/>
                      <a:pt x="5" y="92"/>
                    </a:cubicBezTo>
                    <a:lnTo>
                      <a:pt x="25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5      (向天歌演示原创作品：www.TopPPT.cn)"/>
              <p:cNvSpPr/>
              <p:nvPr/>
            </p:nvSpPr>
            <p:spPr bwMode="auto">
              <a:xfrm>
                <a:off x="4296048" y="575994"/>
                <a:ext cx="66675" cy="120650"/>
              </a:xfrm>
              <a:custGeom>
                <a:avLst/>
                <a:gdLst>
                  <a:gd name="T0" fmla="*/ 1 w 95"/>
                  <a:gd name="T1" fmla="*/ 0 h 171"/>
                  <a:gd name="T2" fmla="*/ 0 w 95"/>
                  <a:gd name="T3" fmla="*/ 6 h 171"/>
                  <a:gd name="T4" fmla="*/ 0 w 95"/>
                  <a:gd name="T5" fmla="*/ 166 h 171"/>
                  <a:gd name="T6" fmla="*/ 1 w 95"/>
                  <a:gd name="T7" fmla="*/ 171 h 171"/>
                  <a:gd name="T8" fmla="*/ 95 w 95"/>
                  <a:gd name="T9" fmla="*/ 81 h 171"/>
                  <a:gd name="T10" fmla="*/ 1 w 9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8"/>
                      <a:pt x="1" y="170"/>
                      <a:pt x="1" y="17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262495" y="3796030"/>
            <a:ext cx="3891280" cy="791210"/>
            <a:chOff x="11437" y="5978"/>
            <a:chExt cx="6128" cy="1246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1441" y="5978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      (向天歌演示原创作品：www.TopPPT.cn)"/>
            <p:cNvSpPr/>
            <p:nvPr/>
          </p:nvSpPr>
          <p:spPr>
            <a:xfrm>
              <a:off x="11437" y="5978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35      (向天歌演示原创作品：www.TopPPT.cn)"/>
            <p:cNvGrpSpPr/>
            <p:nvPr/>
          </p:nvGrpSpPr>
          <p:grpSpPr>
            <a:xfrm>
              <a:off x="11846" y="6237"/>
              <a:ext cx="577" cy="697"/>
              <a:chOff x="4721498" y="533131"/>
              <a:chExt cx="168274" cy="203201"/>
            </a:xfrm>
            <a:solidFill>
              <a:srgbClr val="21A3D0"/>
            </a:solidFill>
          </p:grpSpPr>
          <p:sp>
            <p:nvSpPr>
              <p:cNvPr id="31" name="Freeform 356      (向天歌演示原创作品：www.TopPPT.cn)"/>
              <p:cNvSpPr/>
              <p:nvPr/>
            </p:nvSpPr>
            <p:spPr bwMode="auto">
              <a:xfrm>
                <a:off x="4834210" y="629969"/>
                <a:ext cx="55562" cy="100013"/>
              </a:xfrm>
              <a:custGeom>
                <a:avLst/>
                <a:gdLst>
                  <a:gd name="T0" fmla="*/ 77 w 78"/>
                  <a:gd name="T1" fmla="*/ 0 h 141"/>
                  <a:gd name="T2" fmla="*/ 0 w 78"/>
                  <a:gd name="T3" fmla="*/ 67 h 141"/>
                  <a:gd name="T4" fmla="*/ 77 w 78"/>
                  <a:gd name="T5" fmla="*/ 141 h 141"/>
                  <a:gd name="T6" fmla="*/ 78 w 78"/>
                  <a:gd name="T7" fmla="*/ 137 h 141"/>
                  <a:gd name="T8" fmla="*/ 78 w 78"/>
                  <a:gd name="T9" fmla="*/ 5 h 141"/>
                  <a:gd name="T10" fmla="*/ 77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7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8" y="140"/>
                      <a:pt x="78" y="138"/>
                      <a:pt x="78" y="13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2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7      (向天歌演示原创作品：www.TopPPT.cn)"/>
              <p:cNvSpPr/>
              <p:nvPr/>
            </p:nvSpPr>
            <p:spPr bwMode="auto">
              <a:xfrm>
                <a:off x="4727848" y="623619"/>
                <a:ext cx="153987" cy="65088"/>
              </a:xfrm>
              <a:custGeom>
                <a:avLst/>
                <a:gdLst>
                  <a:gd name="T0" fmla="*/ 89 w 218"/>
                  <a:gd name="T1" fmla="*/ 76 h 93"/>
                  <a:gd name="T2" fmla="*/ 109 w 218"/>
                  <a:gd name="T3" fmla="*/ 93 h 93"/>
                  <a:gd name="T4" fmla="*/ 130 w 218"/>
                  <a:gd name="T5" fmla="*/ 76 h 93"/>
                  <a:gd name="T6" fmla="*/ 140 w 218"/>
                  <a:gd name="T7" fmla="*/ 68 h 93"/>
                  <a:gd name="T8" fmla="*/ 218 w 218"/>
                  <a:gd name="T9" fmla="*/ 1 h 93"/>
                  <a:gd name="T10" fmla="*/ 214 w 218"/>
                  <a:gd name="T11" fmla="*/ 0 h 93"/>
                  <a:gd name="T12" fmla="*/ 157 w 218"/>
                  <a:gd name="T13" fmla="*/ 0 h 93"/>
                  <a:gd name="T14" fmla="*/ 127 w 218"/>
                  <a:gd name="T15" fmla="*/ 36 h 93"/>
                  <a:gd name="T16" fmla="*/ 109 w 218"/>
                  <a:gd name="T17" fmla="*/ 45 h 93"/>
                  <a:gd name="T18" fmla="*/ 92 w 218"/>
                  <a:gd name="T19" fmla="*/ 36 h 93"/>
                  <a:gd name="T20" fmla="*/ 61 w 218"/>
                  <a:gd name="T21" fmla="*/ 0 h 93"/>
                  <a:gd name="T22" fmla="*/ 4 w 218"/>
                  <a:gd name="T23" fmla="*/ 0 h 93"/>
                  <a:gd name="T24" fmla="*/ 0 w 218"/>
                  <a:gd name="T25" fmla="*/ 1 h 93"/>
                  <a:gd name="T26" fmla="*/ 78 w 218"/>
                  <a:gd name="T27" fmla="*/ 68 h 93"/>
                  <a:gd name="T28" fmla="*/ 89 w 218"/>
                  <a:gd name="T2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93">
                    <a:moveTo>
                      <a:pt x="89" y="76"/>
                    </a:moveTo>
                    <a:cubicBezTo>
                      <a:pt x="109" y="93"/>
                      <a:pt x="109" y="93"/>
                      <a:pt x="109" y="9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3" y="42"/>
                      <a:pt x="116" y="45"/>
                      <a:pt x="109" y="45"/>
                    </a:cubicBezTo>
                    <a:cubicBezTo>
                      <a:pt x="103" y="45"/>
                      <a:pt x="96" y="42"/>
                      <a:pt x="92" y="3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78" y="68"/>
                      <a:pt x="78" y="68"/>
                      <a:pt x="78" y="68"/>
                    </a:cubicBezTo>
                    <a:lnTo>
                      <a:pt x="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8      (向天歌演示原创作品：www.TopPPT.cn)"/>
              <p:cNvSpPr/>
              <p:nvPr/>
            </p:nvSpPr>
            <p:spPr bwMode="auto">
              <a:xfrm>
                <a:off x="4727848" y="683944"/>
                <a:ext cx="153987" cy="52388"/>
              </a:xfrm>
              <a:custGeom>
                <a:avLst/>
                <a:gdLst>
                  <a:gd name="T0" fmla="*/ 109 w 218"/>
                  <a:gd name="T1" fmla="*/ 25 h 76"/>
                  <a:gd name="T2" fmla="*/ 79 w 218"/>
                  <a:gd name="T3" fmla="*/ 0 h 76"/>
                  <a:gd name="T4" fmla="*/ 0 w 218"/>
                  <a:gd name="T5" fmla="*/ 76 h 76"/>
                  <a:gd name="T6" fmla="*/ 4 w 218"/>
                  <a:gd name="T7" fmla="*/ 76 h 76"/>
                  <a:gd name="T8" fmla="*/ 214 w 218"/>
                  <a:gd name="T9" fmla="*/ 76 h 76"/>
                  <a:gd name="T10" fmla="*/ 218 w 218"/>
                  <a:gd name="T11" fmla="*/ 76 h 76"/>
                  <a:gd name="T12" fmla="*/ 139 w 218"/>
                  <a:gd name="T13" fmla="*/ 0 h 76"/>
                  <a:gd name="T14" fmla="*/ 109 w 218"/>
                  <a:gd name="T1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76">
                    <a:moveTo>
                      <a:pt x="109" y="25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6"/>
                      <a:pt x="3" y="76"/>
                      <a:pt x="4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5" y="76"/>
                      <a:pt x="217" y="76"/>
                      <a:pt x="218" y="76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0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59      (向天歌演示原创作品：www.TopPPT.cn)"/>
              <p:cNvSpPr/>
              <p:nvPr/>
            </p:nvSpPr>
            <p:spPr bwMode="auto">
              <a:xfrm>
                <a:off x="4721498" y="629969"/>
                <a:ext cx="53975" cy="100013"/>
              </a:xfrm>
              <a:custGeom>
                <a:avLst/>
                <a:gdLst>
                  <a:gd name="T0" fmla="*/ 1 w 78"/>
                  <a:gd name="T1" fmla="*/ 0 h 141"/>
                  <a:gd name="T2" fmla="*/ 0 w 78"/>
                  <a:gd name="T3" fmla="*/ 5 h 141"/>
                  <a:gd name="T4" fmla="*/ 0 w 78"/>
                  <a:gd name="T5" fmla="*/ 137 h 141"/>
                  <a:gd name="T6" fmla="*/ 1 w 78"/>
                  <a:gd name="T7" fmla="*/ 141 h 141"/>
                  <a:gd name="T8" fmla="*/ 78 w 78"/>
                  <a:gd name="T9" fmla="*/ 67 h 141"/>
                  <a:gd name="T10" fmla="*/ 1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8"/>
                      <a:pt x="0" y="140"/>
                      <a:pt x="1" y="141"/>
                    </a:cubicBezTo>
                    <a:cubicBezTo>
                      <a:pt x="78" y="67"/>
                      <a:pt x="78" y="67"/>
                      <a:pt x="78" y="6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0      (向天歌演示原创作品：www.TopPPT.cn)"/>
              <p:cNvSpPr/>
              <p:nvPr/>
            </p:nvSpPr>
            <p:spPr bwMode="auto">
              <a:xfrm>
                <a:off x="4756423" y="533131"/>
                <a:ext cx="98425" cy="112713"/>
              </a:xfrm>
              <a:custGeom>
                <a:avLst/>
                <a:gdLst>
                  <a:gd name="T0" fmla="*/ 62 w 139"/>
                  <a:gd name="T1" fmla="*/ 155 h 159"/>
                  <a:gd name="T2" fmla="*/ 69 w 139"/>
                  <a:gd name="T3" fmla="*/ 159 h 159"/>
                  <a:gd name="T4" fmla="*/ 77 w 139"/>
                  <a:gd name="T5" fmla="*/ 155 h 159"/>
                  <a:gd name="T6" fmla="*/ 135 w 139"/>
                  <a:gd name="T7" fmla="*/ 86 h 159"/>
                  <a:gd name="T8" fmla="*/ 130 w 139"/>
                  <a:gd name="T9" fmla="*/ 77 h 159"/>
                  <a:gd name="T10" fmla="*/ 100 w 139"/>
                  <a:gd name="T11" fmla="*/ 77 h 159"/>
                  <a:gd name="T12" fmla="*/ 88 w 139"/>
                  <a:gd name="T13" fmla="*/ 77 h 159"/>
                  <a:gd name="T14" fmla="*/ 88 w 139"/>
                  <a:gd name="T15" fmla="*/ 12 h 159"/>
                  <a:gd name="T16" fmla="*/ 76 w 139"/>
                  <a:gd name="T17" fmla="*/ 0 h 159"/>
                  <a:gd name="T18" fmla="*/ 62 w 139"/>
                  <a:gd name="T19" fmla="*/ 0 h 159"/>
                  <a:gd name="T20" fmla="*/ 51 w 139"/>
                  <a:gd name="T21" fmla="*/ 12 h 159"/>
                  <a:gd name="T22" fmla="*/ 51 w 139"/>
                  <a:gd name="T23" fmla="*/ 77 h 159"/>
                  <a:gd name="T24" fmla="*/ 39 w 139"/>
                  <a:gd name="T25" fmla="*/ 77 h 159"/>
                  <a:gd name="T26" fmla="*/ 8 w 139"/>
                  <a:gd name="T27" fmla="*/ 77 h 159"/>
                  <a:gd name="T28" fmla="*/ 4 w 139"/>
                  <a:gd name="T29" fmla="*/ 86 h 159"/>
                  <a:gd name="T30" fmla="*/ 62 w 139"/>
                  <a:gd name="T31" fmla="*/ 1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59">
                    <a:moveTo>
                      <a:pt x="62" y="155"/>
                    </a:moveTo>
                    <a:cubicBezTo>
                      <a:pt x="64" y="157"/>
                      <a:pt x="67" y="159"/>
                      <a:pt x="69" y="159"/>
                    </a:cubicBezTo>
                    <a:cubicBezTo>
                      <a:pt x="72" y="159"/>
                      <a:pt x="75" y="157"/>
                      <a:pt x="77" y="15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9" y="81"/>
                      <a:pt x="137" y="77"/>
                      <a:pt x="13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7" y="77"/>
                      <a:pt x="93" y="77"/>
                      <a:pt x="88" y="77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1" y="5"/>
                      <a:pt x="51" y="1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46" y="77"/>
                      <a:pt x="42" y="77"/>
                      <a:pt x="3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2" y="77"/>
                      <a:pt x="0" y="81"/>
                      <a:pt x="4" y="86"/>
                    </a:cubicBezTo>
                    <a:lnTo>
                      <a:pt x="62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TextBox 42      (向天歌演示原创作品：www.TopPPT.cn)"/>
            <p:cNvSpPr txBox="1"/>
            <p:nvPr/>
          </p:nvSpPr>
          <p:spPr>
            <a:xfrm>
              <a:off x="13623" y="6295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  <a:endParaRPr lang="en-US" altLang="zh-CN" sz="3600" dirty="0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yrel" panose="02000603050000020003" pitchFamily="2" charset="0"/>
              <a:ea typeface="FZCuYuan-M03S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06430" y="2051842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56605" y="2952750"/>
            <a:ext cx="49371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CorelDRAW 软件的认知与应用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4d086e061d950a7b7a3ae63b06d162d9f3d3c9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0590" y="2206625"/>
            <a:ext cx="1998345" cy="1998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197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</a:t>
            </a:r>
            <a:r>
              <a:rPr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CorelDRAW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latinLnBrk="1">
              <a:lnSpc>
                <a:spcPct val="150000"/>
              </a:lnSpc>
              <a:defRPr/>
            </a:pPr>
            <a:r>
              <a:rPr sz="14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1985 年，Michael Cowpland 博士在加拿大渥太华创立了 Corel 公司，Corel 公司的CorelDRAW 是世界一流的矢量平面设计软件之一，因其强大的功能和简单直观的操作，深受广大的专业设计人员所青睐。</a:t>
            </a: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latinLnBrk="1">
              <a:lnSpc>
                <a:spcPct val="150000"/>
              </a:lnSpc>
              <a:defRPr/>
            </a:pPr>
            <a:r>
              <a:rPr sz="14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17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9020" y="1383665"/>
            <a:ext cx="3763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 CorelDRAW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07670" y="2089785"/>
            <a:ext cx="5184775" cy="23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tabLst>
                <a:tab pos="1085850" algn="l"/>
                <a:tab pos="1428750" algn="l"/>
              </a:tabLst>
            </a:pPr>
            <a:r>
              <a:rPr lang="en-US" sz="1400" smtClean="0">
                <a:solidFill>
                  <a:schemeClr val="tx1"/>
                </a:solidFill>
              </a:rPr>
              <a:t>	        </a:t>
            </a:r>
            <a:r>
              <a:rPr 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CorelDRAW 具有强大、全面的矢量图形制作和处理功能，甚至可以创建需求很高绘画技法的美术作品，它具有很好的图文混排功能，同时具有强大的导入和导出功能，有极强的兼容性。常用于进行影视广告、产品造型、海报招贴、宣传手册、图文报表等制作。</a:t>
            </a:r>
            <a:endParaRPr sz="14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Picture 12" descr="购物男女剪影矢量图下载矢量下载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7" y="1378644"/>
            <a:ext cx="3463317" cy="241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2010南非世界杯矢量图下载矢量下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142" r="1122" b="3961"/>
          <a:stretch>
            <a:fillRect/>
          </a:stretch>
        </p:blipFill>
        <p:spPr bwMode="auto">
          <a:xfrm>
            <a:off x="6081492" y="4005064"/>
            <a:ext cx="50752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5616307" y="2712904"/>
            <a:ext cx="5837237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1、位图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位图图像也成为“栅格图像”、“像素图像”，它是由若干排列在一起的方形栅格组成的。在计算机中，一个方形栅格又称为一个“像素”，一个“像素”只能显示一种颜色。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2、矢量图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矢量图又称作“向量图”，它是根据几何特性绘制，通过数学计算公式获得的。在计算机中，可以用直线、曲线描述矢量图形。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57"/>
          <p:cNvSpPr>
            <a:spLocks noChangeArrowheads="1"/>
          </p:cNvSpPr>
          <p:nvPr/>
        </p:nvSpPr>
        <p:spPr bwMode="auto">
          <a:xfrm>
            <a:off x="7027912" y="1015550"/>
            <a:ext cx="1152525" cy="1152525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43" name="椭圆 60"/>
          <p:cNvSpPr>
            <a:spLocks noChangeArrowheads="1"/>
          </p:cNvSpPr>
          <p:nvPr/>
        </p:nvSpPr>
        <p:spPr bwMode="auto">
          <a:xfrm>
            <a:off x="5737274" y="1015550"/>
            <a:ext cx="1152525" cy="1152525"/>
          </a:xfrm>
          <a:prstGeom prst="ellipse">
            <a:avLst/>
          </a:prstGeom>
          <a:solidFill>
            <a:srgbClr val="35AFD0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</a:endParaRPr>
          </a:p>
        </p:txBody>
      </p:sp>
      <p:sp>
        <p:nvSpPr>
          <p:cNvPr id="44" name="TextBox 61"/>
          <p:cNvSpPr txBox="1">
            <a:spLocks noChangeArrowheads="1"/>
          </p:cNvSpPr>
          <p:nvPr/>
        </p:nvSpPr>
        <p:spPr bwMode="auto">
          <a:xfrm>
            <a:off x="5836652" y="1342575"/>
            <a:ext cx="95408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位图</a:t>
            </a:r>
            <a:endParaRPr lang="zh-CN" altLang="en-US" sz="28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0"/>
          <p:cNvSpPr txBox="1">
            <a:spLocks noChangeArrowheads="1"/>
          </p:cNvSpPr>
          <p:nvPr/>
        </p:nvSpPr>
        <p:spPr bwMode="auto">
          <a:xfrm>
            <a:off x="7123162" y="1126675"/>
            <a:ext cx="95408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矢量图</a:t>
            </a:r>
            <a:endParaRPr lang="zh-CN" altLang="en-US" sz="28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75417" y="2666352"/>
            <a:ext cx="3777974" cy="2553263"/>
            <a:chOff x="755576" y="1491630"/>
            <a:chExt cx="2880000" cy="1800000"/>
          </a:xfrm>
          <a:effectLst>
            <a:outerShdw blurRad="228600" dist="38100" dir="8400000" sx="105000" sy="105000" algn="tr" rotWithShape="0">
              <a:prstClr val="black">
                <a:alpha val="20000"/>
              </a:prstClr>
            </a:outerShdw>
          </a:effectLst>
        </p:grpSpPr>
        <p:sp>
          <p:nvSpPr>
            <p:cNvPr id="82" name="矩形 81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17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000">
        <p14:warp dir="i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bldLvl="0" animBg="1" autoUpdateAnimBg="0"/>
      <p:bldP spid="43" grpId="0" bldLvl="0" animBg="1" autoUpdateAnimBg="0"/>
      <p:bldP spid="44" grpId="0" autoUpdateAnimBg="0"/>
      <p:bldP spid="45" grpId="0" autoUpdateAnimBg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2618" r="52" b="-1380"/>
          <a:stretch>
            <a:fillRect/>
          </a:stretch>
        </p:blipFill>
        <p:spPr>
          <a:xfrm>
            <a:off x="6321484" y="1508787"/>
            <a:ext cx="4678380" cy="465593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03447" y="1655514"/>
            <a:ext cx="4448267" cy="1992035"/>
            <a:chOff x="956940" y="1442568"/>
            <a:chExt cx="2569687" cy="1494026"/>
          </a:xfrm>
        </p:grpSpPr>
        <p:sp>
          <p:nvSpPr>
            <p:cNvPr id="14" name="Rectangle 631"/>
            <p:cNvSpPr>
              <a:spLocks noChangeArrowheads="1"/>
            </p:cNvSpPr>
            <p:nvPr/>
          </p:nvSpPr>
          <p:spPr bwMode="auto">
            <a:xfrm>
              <a:off x="1012541" y="1442568"/>
              <a:ext cx="2514086" cy="497085"/>
            </a:xfrm>
            <a:prstGeom prst="rect">
              <a:avLst/>
            </a:prstGeom>
            <a:solidFill>
              <a:srgbClr val="35AFD0"/>
            </a:solidFill>
            <a:ln>
              <a:noFill/>
            </a:ln>
          </p:spPr>
          <p:txBody>
            <a:bodyPr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956940" y="2060294"/>
              <a:ext cx="2569687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启动 CoreIDRAW 后，在欢迎窗口界面中单击“新建”命令，可以看到 CorelDRAW 的操作界面，以后所有的工作都是在这里完成的，熟悉 CorelDRAW 的操作界面，将是学习CorelDRAW 编辑图形、绘图处理等各项设计的基础。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extBox 707"/>
            <p:cNvSpPr>
              <a:spLocks noChangeArrowheads="1"/>
            </p:cNvSpPr>
            <p:nvPr/>
          </p:nvSpPr>
          <p:spPr bwMode="auto">
            <a:xfrm>
              <a:off x="1995316" y="1540532"/>
              <a:ext cx="839304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操作界面：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" name="图片 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68" y="1505118"/>
              <a:ext cx="301266" cy="37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50583" y="3809038"/>
            <a:ext cx="4374132" cy="1964550"/>
            <a:chOff x="3456835" y="3073133"/>
            <a:chExt cx="2403725" cy="1473413"/>
          </a:xfrm>
        </p:grpSpPr>
        <p:sp>
          <p:nvSpPr>
            <p:cNvPr id="19" name="Rectangle 635"/>
            <p:cNvSpPr>
              <a:spLocks noChangeArrowheads="1"/>
            </p:cNvSpPr>
            <p:nvPr/>
          </p:nvSpPr>
          <p:spPr bwMode="auto">
            <a:xfrm>
              <a:off x="3527023" y="3073133"/>
              <a:ext cx="2333537" cy="498669"/>
            </a:xfrm>
            <a:prstGeom prst="rect">
              <a:avLst/>
            </a:prstGeom>
            <a:solidFill>
              <a:srgbClr val="35A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707"/>
            <p:cNvSpPr>
              <a:spLocks noChangeArrowheads="1"/>
            </p:cNvSpPr>
            <p:nvPr/>
          </p:nvSpPr>
          <p:spPr bwMode="auto">
            <a:xfrm>
              <a:off x="4277549" y="3180370"/>
              <a:ext cx="1217147" cy="29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重新设置工作区：</a:t>
              </a:r>
              <a:endParaRPr lang="zh-CN" altLang="en-US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3456835" y="3670246"/>
              <a:ext cx="2333537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just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单击“工具”→“选项”菜单命令或“属性”栏内的“选项”按钮，即可调出“选项”对话框，利用该对话框可以重新设置工作区等。再选中目录栏内的“自定义”→“命令栏”目录后的“选项”对话框。</a:t>
              </a:r>
              <a:endParaRPr lang="zh-CN" alt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190"/>
            <p:cNvSpPr>
              <a:spLocks noEditPoints="1"/>
            </p:cNvSpPr>
            <p:nvPr/>
          </p:nvSpPr>
          <p:spPr bwMode="auto">
            <a:xfrm>
              <a:off x="3628718" y="3137468"/>
              <a:ext cx="365443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000">
        <p14:warp dir="i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rgbClr val="35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45230" y="2040890"/>
            <a:ext cx="2016125" cy="2016125"/>
          </a:xfrm>
          <a:prstGeom prst="ellipse">
            <a:avLst/>
          </a:prstGeom>
          <a:noFill/>
          <a:ln w="12700" cap="flat" cmpd="sng" algn="ctr">
            <a:solidFill>
              <a:srgbClr val="E3BF4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查看和设置命令栏的名称列表和属性</a:t>
            </a:r>
            <a:endParaRPr lang="zh-CN" altLang="en-US" sz="2400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"/>
          <p:cNvSpPr/>
          <p:nvPr/>
        </p:nvSpPr>
        <p:spPr>
          <a:xfrm rot="187314">
            <a:off x="3308985" y="1604645"/>
            <a:ext cx="5490210" cy="2900680"/>
          </a:xfrm>
          <a:custGeom>
            <a:avLst/>
            <a:gdLst/>
            <a:ahLst/>
            <a:cxnLst/>
            <a:rect l="l" t="t" r="r" b="b"/>
            <a:pathLst>
              <a:path w="5293867" h="2796737">
                <a:moveTo>
                  <a:pt x="3889711" y="2796737"/>
                </a:moveTo>
                <a:cubicBezTo>
                  <a:pt x="4665205" y="2796737"/>
                  <a:pt x="5293867" y="2168075"/>
                  <a:pt x="5293867" y="1392581"/>
                </a:cubicBezTo>
                <a:lnTo>
                  <a:pt x="4969831" y="1392581"/>
                </a:lnTo>
                <a:cubicBezTo>
                  <a:pt x="4969831" y="1989115"/>
                  <a:pt x="4486245" y="2472701"/>
                  <a:pt x="3889711" y="2472701"/>
                </a:cubicBezTo>
                <a:cubicBezTo>
                  <a:pt x="3293177" y="2472701"/>
                  <a:pt x="2809591" y="1989115"/>
                  <a:pt x="2809591" y="1392581"/>
                </a:cubicBezTo>
                <a:lnTo>
                  <a:pt x="2807728" y="1392581"/>
                </a:lnTo>
                <a:cubicBezTo>
                  <a:pt x="2802045" y="622414"/>
                  <a:pt x="2175787" y="0"/>
                  <a:pt x="1404156" y="0"/>
                </a:cubicBezTo>
                <a:cubicBezTo>
                  <a:pt x="628662" y="0"/>
                  <a:pt x="0" y="628662"/>
                  <a:pt x="0" y="1404156"/>
                </a:cubicBezTo>
                <a:lnTo>
                  <a:pt x="324036" y="1404156"/>
                </a:lnTo>
                <a:cubicBezTo>
                  <a:pt x="324036" y="807622"/>
                  <a:pt x="807622" y="324036"/>
                  <a:pt x="1404156" y="324036"/>
                </a:cubicBezTo>
                <a:cubicBezTo>
                  <a:pt x="2000690" y="324036"/>
                  <a:pt x="2484276" y="807622"/>
                  <a:pt x="2484276" y="1404156"/>
                </a:cubicBezTo>
                <a:lnTo>
                  <a:pt x="2486140" y="1404156"/>
                </a:lnTo>
                <a:cubicBezTo>
                  <a:pt x="2491823" y="2174323"/>
                  <a:pt x="3118081" y="2796737"/>
                  <a:pt x="3889711" y="2796737"/>
                </a:cubicBezTo>
                <a:close/>
              </a:path>
            </a:pathLst>
          </a:custGeom>
          <a:solidFill>
            <a:srgbClr val="17375E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343650" y="2091690"/>
            <a:ext cx="2016125" cy="2016125"/>
          </a:xfrm>
          <a:prstGeom prst="ellipse">
            <a:avLst/>
          </a:prstGeom>
          <a:noFill/>
          <a:ln w="12700" cap="flat" cmpd="sng" algn="ctr">
            <a:solidFill>
              <a:srgbClr val="E3BF4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显示和设置按钮的大小和外观</a:t>
            </a:r>
            <a:endParaRPr lang="zh-CN" altLang="en-US" sz="2400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"/>
          <p:cNvSpPr/>
          <p:nvPr/>
        </p:nvSpPr>
        <p:spPr>
          <a:xfrm flipV="1">
            <a:off x="3308985" y="1637665"/>
            <a:ext cx="5490210" cy="2900680"/>
          </a:xfrm>
          <a:custGeom>
            <a:avLst/>
            <a:gdLst/>
            <a:ahLst/>
            <a:cxnLst/>
            <a:rect l="l" t="t" r="r" b="b"/>
            <a:pathLst>
              <a:path w="5293867" h="2796737">
                <a:moveTo>
                  <a:pt x="3889711" y="2796737"/>
                </a:moveTo>
                <a:cubicBezTo>
                  <a:pt x="4665205" y="2796737"/>
                  <a:pt x="5293867" y="2168075"/>
                  <a:pt x="5293867" y="1392581"/>
                </a:cubicBezTo>
                <a:lnTo>
                  <a:pt x="4969831" y="1392581"/>
                </a:lnTo>
                <a:cubicBezTo>
                  <a:pt x="4969831" y="1989115"/>
                  <a:pt x="4486245" y="2472701"/>
                  <a:pt x="3889711" y="2472701"/>
                </a:cubicBezTo>
                <a:cubicBezTo>
                  <a:pt x="3293177" y="2472701"/>
                  <a:pt x="2809591" y="1989115"/>
                  <a:pt x="2809591" y="1392581"/>
                </a:cubicBezTo>
                <a:lnTo>
                  <a:pt x="2807728" y="1392581"/>
                </a:lnTo>
                <a:cubicBezTo>
                  <a:pt x="2802045" y="622414"/>
                  <a:pt x="2175787" y="0"/>
                  <a:pt x="1404156" y="0"/>
                </a:cubicBezTo>
                <a:cubicBezTo>
                  <a:pt x="628662" y="0"/>
                  <a:pt x="0" y="628662"/>
                  <a:pt x="0" y="1404156"/>
                </a:cubicBezTo>
                <a:lnTo>
                  <a:pt x="324036" y="1404156"/>
                </a:lnTo>
                <a:cubicBezTo>
                  <a:pt x="324036" y="807622"/>
                  <a:pt x="807622" y="324036"/>
                  <a:pt x="1404156" y="324036"/>
                </a:cubicBezTo>
                <a:cubicBezTo>
                  <a:pt x="2000690" y="324036"/>
                  <a:pt x="2484276" y="807622"/>
                  <a:pt x="2484276" y="1404156"/>
                </a:cubicBezTo>
                <a:lnTo>
                  <a:pt x="2486140" y="1404156"/>
                </a:lnTo>
                <a:cubicBezTo>
                  <a:pt x="2491823" y="2174323"/>
                  <a:pt x="3118081" y="2796737"/>
                  <a:pt x="3889711" y="2796737"/>
                </a:cubicBezTo>
                <a:close/>
              </a:path>
            </a:pathLst>
          </a:custGeom>
          <a:solidFill>
            <a:srgbClr val="35AFD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0289" y="1844109"/>
            <a:ext cx="2580585" cy="2580587"/>
            <a:chOff x="2743364" y="1336163"/>
            <a:chExt cx="1445078" cy="1445078"/>
          </a:xfrm>
          <a:solidFill>
            <a:srgbClr val="35AFD0"/>
          </a:solidFill>
          <a:effectLst>
            <a:outerShdw blurRad="215900" dist="152400" dir="2400000" algn="tl" rotWithShape="0">
              <a:prstClr val="black">
                <a:alpha val="13000"/>
              </a:prstClr>
            </a:outerShdw>
          </a:effectLst>
        </p:grpSpPr>
        <p:sp>
          <p:nvSpPr>
            <p:cNvPr id="18" name="椭圆 17"/>
            <p:cNvSpPr/>
            <p:nvPr/>
          </p:nvSpPr>
          <p:spPr>
            <a:xfrm>
              <a:off x="2743364" y="1336163"/>
              <a:ext cx="1445078" cy="144507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10731" y="1503530"/>
              <a:ext cx="1110344" cy="1110344"/>
            </a:xfrm>
            <a:prstGeom prst="ellipse">
              <a:avLst/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88900" dist="50800" dir="14400000">
                <a:prstClr val="black">
                  <a:alpha val="39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948383" y="1541182"/>
              <a:ext cx="1035448" cy="103544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46282" y="1844109"/>
            <a:ext cx="2580585" cy="2580587"/>
            <a:chOff x="2743364" y="1336163"/>
            <a:chExt cx="1445078" cy="1445078"/>
          </a:xfrm>
          <a:solidFill>
            <a:srgbClr val="35AFD0"/>
          </a:solidFill>
          <a:effectLst>
            <a:outerShdw blurRad="215900" dist="152400" dir="2400000" algn="tl" rotWithShape="0">
              <a:prstClr val="black">
                <a:alpha val="13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2743364" y="1336163"/>
              <a:ext cx="1445078" cy="144507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910731" y="1503530"/>
              <a:ext cx="1110344" cy="1110344"/>
            </a:xfrm>
            <a:prstGeom prst="ellipse">
              <a:avLst/>
            </a:prstGeom>
            <a:grpFill/>
            <a:ln w="101600" cap="flat" cmpd="sng" algn="ctr">
              <a:solidFill>
                <a:sysClr val="window" lastClr="FFFFFF"/>
              </a:solidFill>
              <a:prstDash val="solid"/>
            </a:ln>
            <a:effectLst>
              <a:innerShdw blurRad="88900" dist="50800" dir="14400000">
                <a:prstClr val="black">
                  <a:alpha val="39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948383" y="1541182"/>
              <a:ext cx="1035448" cy="103544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479230" y="4724457"/>
            <a:ext cx="7902484" cy="15671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218565" fontAlgn="auto">
              <a:lnSpc>
                <a:spcPct val="150000"/>
              </a:lnSpc>
              <a:spcBef>
                <a:spcPts val="1115"/>
              </a:spcBef>
              <a:spcAft>
                <a:spcPts val="1115"/>
              </a:spcAft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该对话框可以重新设置工作区等。再选中目录栏内的“自定义”→“命令栏”目录后的“选项”对话框如图所示。此时，可以查看和设置所有命令栏（即工具栏）的名称列表和属性。在选择“命令栏”栏内不同的工具栏名称文字后，可以显示和设置该工具栏内按钮的大小和外观等。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19491" y="4919977"/>
            <a:ext cx="684471" cy="639233"/>
            <a:chOff x="1819491" y="4919977"/>
            <a:chExt cx="684471" cy="639233"/>
          </a:xfrm>
          <a:solidFill>
            <a:srgbClr val="35AFD0"/>
          </a:solidFill>
        </p:grpSpPr>
        <p:sp>
          <p:nvSpPr>
            <p:cNvPr id="27" name="矩形 26"/>
            <p:cNvSpPr/>
            <p:nvPr/>
          </p:nvSpPr>
          <p:spPr bwMode="auto">
            <a:xfrm>
              <a:off x="1844227" y="4919977"/>
              <a:ext cx="635000" cy="63923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19491" y="5032772"/>
              <a:ext cx="684471" cy="3683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步鄹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6      (向天歌演示原创作品：www.TopPPT.cn)"/>
          <p:cNvSpPr txBox="1"/>
          <p:nvPr/>
        </p:nvSpPr>
        <p:spPr>
          <a:xfrm>
            <a:off x="680085" y="375920"/>
            <a:ext cx="330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美工-基础设计技能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000">
        <p14:warp dir="i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WPS 演示</Application>
  <PresentationFormat>宽屏</PresentationFormat>
  <Paragraphs>108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文鼎霹靂體</vt:lpstr>
      <vt:lpstr>Lao UI</vt:lpstr>
      <vt:lpstr>Desyrel</vt:lpstr>
      <vt:lpstr>FZCuYuan-M03S</vt:lpstr>
      <vt:lpstr>幼圆</vt:lpstr>
      <vt:lpstr>Calibri</vt:lpstr>
      <vt:lpstr>Calibri</vt:lpstr>
      <vt:lpstr>Agency FB</vt:lpstr>
      <vt:lpstr>Arial Unicode MS</vt:lpstr>
      <vt:lpstr>Segoe Print</vt:lpstr>
      <vt:lpstr>PMingLiU-ExtB</vt:lpstr>
      <vt:lpstr>华文中宋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Administrator</cp:lastModifiedBy>
  <cp:revision>153</cp:revision>
  <dcterms:created xsi:type="dcterms:W3CDTF">2013-10-08T09:05:00Z</dcterms:created>
  <dcterms:modified xsi:type="dcterms:W3CDTF">2019-01-14T07:02:30Z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