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6" r:id="rId3"/>
    <p:sldId id="274" r:id="rId5"/>
    <p:sldId id="259" r:id="rId6"/>
    <p:sldId id="528" r:id="rId7"/>
    <p:sldId id="527" r:id="rId8"/>
    <p:sldId id="529" r:id="rId9"/>
    <p:sldId id="530" r:id="rId10"/>
    <p:sldId id="532" r:id="rId11"/>
    <p:sldId id="531" r:id="rId12"/>
    <p:sldId id="533" r:id="rId13"/>
    <p:sldId id="535" r:id="rId14"/>
    <p:sldId id="536" r:id="rId15"/>
    <p:sldId id="537" r:id="rId16"/>
    <p:sldId id="538" r:id="rId17"/>
    <p:sldId id="30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3D0"/>
    <a:srgbClr val="DA251C"/>
    <a:srgbClr val="1E62D2"/>
    <a:srgbClr val="E8E8E6"/>
    <a:srgbClr val="17375E"/>
    <a:srgbClr val="2B2E30"/>
    <a:srgbClr val="3CA0FE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0546" autoAdjust="0"/>
  </p:normalViewPr>
  <p:slideViewPr>
    <p:cSldViewPr>
      <p:cViewPr varScale="1">
        <p:scale>
          <a:sx n="67" d="100"/>
          <a:sy n="67" d="100"/>
        </p:scale>
        <p:origin x="1062" y="72"/>
      </p:cViewPr>
      <p:guideLst>
        <p:guide orient="horz" pos="2162"/>
        <p:guide pos="38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4021-094B-4A66-ABF6-CA18480DCF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6F67-E76E-48F2-A4A5-386009A10B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14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4" name="Freeform 30"/>
          <p:cNvSpPr>
            <a:spLocks noChangeArrowheads="1"/>
          </p:cNvSpPr>
          <p:nvPr userDrawn="1"/>
        </p:nvSpPr>
        <p:spPr bwMode="auto">
          <a:xfrm>
            <a:off x="10931084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Calibri Light" panose="020F0302020204030204"/>
            </a:endParaRPr>
          </a:p>
        </p:txBody>
      </p:sp>
      <p:sp>
        <p:nvSpPr>
          <p:cNvPr id="7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Calibri Light" panose="020F0302020204030204"/>
            </a:endParaRPr>
          </a:p>
        </p:txBody>
      </p:sp>
      <p:sp>
        <p:nvSpPr>
          <p:cNvPr id="8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Calibri Light" panose="020F0302020204030204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Calibri Light" panose="020F03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2902" y="6417211"/>
            <a:ext cx="18280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solidFill>
                  <a:schemeClr val="tx1"/>
                </a:solidFill>
                <a:latin typeface="Lato Regular"/>
                <a:cs typeface="Lato Regular"/>
              </a:rPr>
              <a:t>Commerce</a:t>
            </a:r>
            <a:r>
              <a:rPr lang="id-ID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 smtClean="0">
                <a:solidFill>
                  <a:schemeClr val="tx1"/>
                </a:solidFill>
                <a:latin typeface="Calibri Light" panose="020F0302020204030204"/>
                <a:cs typeface="Calibri Light" panose="020F0302020204030204"/>
              </a:rPr>
              <a:t>Slides</a:t>
            </a:r>
            <a:endParaRPr lang="id-ID" sz="1200" b="0" dirty="0">
              <a:solidFill>
                <a:schemeClr val="tx1"/>
              </a:solidFill>
              <a:latin typeface="Calibri Light" panose="020F0302020204030204"/>
              <a:cs typeface="Calibri Light" panose="020F03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149" y="312652"/>
            <a:ext cx="5683751" cy="5347153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59552" y="1317797"/>
            <a:ext cx="3464896" cy="407478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" name="Group 3      (向天歌演示原创作品：www.TopPPT.cn)"/>
          <p:cNvGrpSpPr/>
          <p:nvPr/>
        </p:nvGrpSpPr>
        <p:grpSpPr>
          <a:xfrm>
            <a:off x="906855" y="3316600"/>
            <a:ext cx="1748306" cy="121200"/>
            <a:chOff x="1622500" y="4356850"/>
            <a:chExt cx="1748306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622500" y="4420894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49606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      (向天歌演示原创作品：www.TopPPT.cn)"/>
          <p:cNvGrpSpPr/>
          <p:nvPr/>
        </p:nvGrpSpPr>
        <p:grpSpPr>
          <a:xfrm>
            <a:off x="5880728" y="3323585"/>
            <a:ext cx="1869506" cy="12120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Rectangle 44      (向天歌演示原创作品：www.TopPPT.cn)"/>
          <p:cNvSpPr/>
          <p:nvPr/>
        </p:nvSpPr>
        <p:spPr>
          <a:xfrm>
            <a:off x="202930" y="213047"/>
            <a:ext cx="2549358" cy="467756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0" name="Group 9      (向天歌演示原创作品：www.TopPPT.cn)"/>
          <p:cNvGrpSpPr/>
          <p:nvPr/>
        </p:nvGrpSpPr>
        <p:grpSpPr>
          <a:xfrm>
            <a:off x="2956903" y="4225101"/>
            <a:ext cx="418098" cy="40234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Group 11      (向天歌演示原创作品：www.TopPPT.cn)"/>
          <p:cNvGrpSpPr/>
          <p:nvPr/>
        </p:nvGrpSpPr>
        <p:grpSpPr>
          <a:xfrm>
            <a:off x="3538220" y="4225290"/>
            <a:ext cx="2173605" cy="402590"/>
            <a:chOff x="3147050" y="4898862"/>
            <a:chExt cx="1802219" cy="402345"/>
          </a:xfrm>
        </p:grpSpPr>
        <p:sp>
          <p:nvSpPr>
            <p:cNvPr id="34" name="Rectangle 33      (向天歌演示原创作品：www.TopPPT.cn)"/>
            <p:cNvSpPr/>
            <p:nvPr/>
          </p:nvSpPr>
          <p:spPr>
            <a:xfrm flipV="1">
              <a:off x="3147050" y="4898862"/>
              <a:ext cx="1620152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      (向天歌演示原创作品：www.TopPPT.cn)"/>
            <p:cNvSpPr txBox="1"/>
            <p:nvPr/>
          </p:nvSpPr>
          <p:spPr>
            <a:xfrm>
              <a:off x="3171269" y="4922996"/>
              <a:ext cx="1778000" cy="32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文鼎霹靂體" panose="02010609010101010101" pitchFamily="49" charset="-120"/>
                </a:rPr>
                <a:t>foundation design</a:t>
              </a:r>
              <a:endParaRPr lang="zh-CN" altLang="en-US" sz="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 panose="02010609010101010101" pitchFamily="49" charset="-12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43505" y="3181350"/>
            <a:ext cx="323723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1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第三部分美工项目应用实战</a:t>
            </a:r>
            <a:endParaRPr kumimoji="0" lang="zh-CN" altLang="en-US" sz="2000" kern="1200" cap="none" spc="0" normalizeH="0" baseline="0" noProof="0" dirty="0">
              <a:solidFill>
                <a:srgbClr val="2B2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06270" y="1927860"/>
            <a:ext cx="48914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《</a:t>
            </a:r>
            <a:r>
              <a:rPr kumimoji="0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网店定位、开设与管理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cs typeface="+mn-cs"/>
              </a:rPr>
              <a:t>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2B2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69 0.000000 L 0.000000 0.000000 " pathEditMode="relative" ptsTypes="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5" grpId="0" animBg="1"/>
      <p:bldP spid="6" grpId="0"/>
      <p:bldP spid="6" grpId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127852" y="3204728"/>
            <a:ext cx="3485499" cy="644384"/>
            <a:chOff x="7125311" y="3386950"/>
            <a:chExt cx="3485499" cy="644384"/>
          </a:xfrm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1A3D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545760" y="3228223"/>
            <a:ext cx="3493936" cy="644384"/>
            <a:chOff x="1545760" y="3386950"/>
            <a:chExt cx="3493936" cy="644384"/>
          </a:xfrm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A3D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6759955" y="1796819"/>
            <a:ext cx="3840113" cy="860072"/>
            <a:chOff x="6772654" y="2152648"/>
            <a:chExt cx="3840113" cy="860072"/>
          </a:xfrm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1A3D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545760" y="1796819"/>
            <a:ext cx="3853815" cy="860072"/>
            <a:chOff x="1545760" y="2152648"/>
            <a:chExt cx="3853814" cy="860072"/>
          </a:xfrm>
        </p:grpSpPr>
        <p:sp>
          <p:nvSpPr>
            <p:cNvPr id="16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A3D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6760060" y="4490235"/>
            <a:ext cx="3869841" cy="860072"/>
            <a:chOff x="6760059" y="4457519"/>
            <a:chExt cx="3869841" cy="860072"/>
          </a:xfrm>
        </p:grpSpPr>
        <p:sp>
          <p:nvSpPr>
            <p:cNvPr id="19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21A3D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545760" y="4490235"/>
            <a:ext cx="3853808" cy="860072"/>
            <a:chOff x="1545760" y="4457519"/>
            <a:chExt cx="3853808" cy="860072"/>
          </a:xfrm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21A3D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546537" y="2029656"/>
            <a:ext cx="197227" cy="186883"/>
          </a:xfrm>
          <a:prstGeom prst="rect">
            <a:avLst/>
          </a:prstGeom>
          <a:solidFill>
            <a:srgbClr val="DA251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3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546537" y="3457861"/>
            <a:ext cx="197227" cy="186883"/>
          </a:xfrm>
          <a:prstGeom prst="rect">
            <a:avLst/>
          </a:prstGeom>
          <a:solidFill>
            <a:srgbClr val="DA251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3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546537" y="4951660"/>
            <a:ext cx="197227" cy="186883"/>
          </a:xfrm>
          <a:prstGeom prst="rect">
            <a:avLst/>
          </a:prstGeom>
          <a:solidFill>
            <a:srgbClr val="DA251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3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10419301" y="2029656"/>
            <a:ext cx="197227" cy="186883"/>
          </a:xfrm>
          <a:prstGeom prst="rect">
            <a:avLst/>
          </a:prstGeom>
          <a:solidFill>
            <a:srgbClr val="DA251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3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10419301" y="3457861"/>
            <a:ext cx="197227" cy="186883"/>
          </a:xfrm>
          <a:prstGeom prst="rect">
            <a:avLst/>
          </a:prstGeom>
          <a:solidFill>
            <a:srgbClr val="DA251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3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10419301" y="4951660"/>
            <a:ext cx="197227" cy="186883"/>
          </a:xfrm>
          <a:prstGeom prst="rect">
            <a:avLst/>
          </a:prstGeom>
          <a:solidFill>
            <a:srgbClr val="DA251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3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12"/>
          <p:cNvSpPr txBox="1"/>
          <p:nvPr/>
        </p:nvSpPr>
        <p:spPr>
          <a:xfrm>
            <a:off x="2000251" y="1978359"/>
            <a:ext cx="2612245" cy="38290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、厂家货源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12"/>
          <p:cNvSpPr txBox="1"/>
          <p:nvPr/>
        </p:nvSpPr>
        <p:spPr>
          <a:xfrm>
            <a:off x="1819910" y="3288030"/>
            <a:ext cx="2787650" cy="561340"/>
          </a:xfrm>
          <a:prstGeom prst="rect">
            <a:avLst/>
          </a:prstGeom>
        </p:spPr>
        <p:txBody>
          <a:bodyPr lIns="0" rIns="0">
            <a:normAutofit fontScale="97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2、批发市场进货（如：成都国际商贸城）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12"/>
          <p:cNvSpPr txBox="1"/>
          <p:nvPr/>
        </p:nvSpPr>
        <p:spPr>
          <a:xfrm>
            <a:off x="1814829" y="4853640"/>
            <a:ext cx="2612245" cy="38290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3、大批发商（或刚起步的）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12"/>
          <p:cNvSpPr txBox="1"/>
          <p:nvPr/>
        </p:nvSpPr>
        <p:spPr>
          <a:xfrm>
            <a:off x="7546936" y="1978359"/>
            <a:ext cx="2612245" cy="382903"/>
          </a:xfrm>
          <a:prstGeom prst="rect">
            <a:avLst/>
          </a:prstGeom>
        </p:spPr>
        <p:txBody>
          <a:bodyPr lIns="0" rIns="0"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5、关注外贸商品或OEM商品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Placeholder 12"/>
          <p:cNvSpPr txBox="1"/>
          <p:nvPr/>
        </p:nvSpPr>
        <p:spPr>
          <a:xfrm>
            <a:off x="7546936" y="3401573"/>
            <a:ext cx="2612245" cy="382903"/>
          </a:xfrm>
          <a:prstGeom prst="rect">
            <a:avLst/>
          </a:prstGeom>
        </p:spPr>
        <p:txBody>
          <a:bodyPr lIns="0" rIns="0">
            <a:normAutofit fontScale="9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6、买入库存积压或清仓处理商品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12"/>
          <p:cNvSpPr txBox="1"/>
          <p:nvPr/>
        </p:nvSpPr>
        <p:spPr>
          <a:xfrm>
            <a:off x="7546935" y="4882215"/>
            <a:ext cx="2612245" cy="38290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7、寻找特别的进货渠道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755865" y="2237223"/>
            <a:ext cx="2663929" cy="2663928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1A3D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65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如何寻找到货源</a:t>
              </a:r>
              <a:endParaRPr lang="zh-CN" altLang="en-US" sz="2665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3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4294156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927752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80098" y="2268399"/>
            <a:ext cx="3232218" cy="31692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第一步：开店前的准备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开店最开始并不在网上，而是在脑子里。需要想好自己所开店的市场定位是什么？目标客户是什么群体？他们的购买特征是什么？店铺的商品能否满足他们的需求？以及面临的困难和解决办法等。开网店与传统的店铺在思想准备上没有区别，定位准确、拥有有竞争力的商品是成功的基石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79634" y="2268399"/>
            <a:ext cx="3232218" cy="31692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第二步：选择开店平台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接下来需要选择一个提供个人店铺平台的网站，并注册为用户。这一步很重要，大多数网站会要求用真实姓名和身份证等有效证件进行注册。在选择网站时，人气是否旺、是否收费以及收费情况等都是很重要的指标。现在很多平台提供免费开店服务，这样可以省下不少钱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3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79425" y="139128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网上开店的流程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74990" y="2268220"/>
            <a:ext cx="3559810" cy="31692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第三步：向网站申请开设店铺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此时要详细填写自己店铺所提供商品的分类，如果售卖手表，那么应该归类在“珠宝首饰、手表、眼镜”中的“手表”一类，以便让目标用户准确地找到店铺。同时，还需要为店铺起个醒目的名字，网友在列表中点击哪个店铺，更多取决于名字是否吸引人。有的网店会显示个人资料，所以应该真实填写，以增加消费者对店铺的信任度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3" grpId="0"/>
      <p:bldP spid="10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4294156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927752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80098" y="2268399"/>
            <a:ext cx="3232218" cy="34766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第四步：进货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进货可以从熟悉的渠道和平台开始，控制成本和低价进货是关键。当然，也可以选择其他销售方式，如代销。而且，在进货时一定要注意验货，以保证自己拿到的是名实相符的真品。另外，进货的数量也很关键，刚开始的时候可以少量多次，等积累了一段时间之后再根据销售情况调整进货的批次和数量。 （参考6-2.1.2）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79634" y="2268399"/>
            <a:ext cx="3232218" cy="34766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五步：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添加商品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网上开店需要把每件商品的名称、产地、所在地、性质、外观、数量、交易方式、交易时限等信息填写在网站上，最好配上商品的图片。名称应尽量全面，突出优点，因为当别人搜索该类商品时，只有名称会显示在列表上。为了增加吸引力，图片的质量应尽量好一些，说明也应尽量详细，如果需要邮寄，最好声明邮费标准和要求等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3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79425" y="139128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网上开店的流程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74990" y="2268220"/>
            <a:ext cx="3559810" cy="34766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第六步：设置价格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通常卖家设置商品的起始价、底价、一口价等项目。起始价是拍卖网上常用的策略，卖家先要设置一个起始价，消费者由此向上出价。起始价越低越能引起消费者的兴趣，有的卖家设置1元起拍，不乏是吸引注意力的好办法，但起始价太低会有最后成交价太低的风险，所以卖家最好同时设置底价，如定105元为底价，以保证商品不会低于成本被买走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3" grpId="0"/>
      <p:bldP spid="10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4294156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927752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80098" y="2268399"/>
            <a:ext cx="3232218" cy="31692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第七步：营销推广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了提升自己店铺的人气，在开店初期，应适当地进行营销推广，但仅限于网络上是不够的，要网上网下多种渠道一起推广。例如，购买网站上流量大的页面上的“热门商品推荐”位置，并将商品分类列表上的商品名称加粗、增加图片以吸引眼球。也可以做些不花钱的宣传，如与其他店铺和网站交换链接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79634" y="2268399"/>
            <a:ext cx="3232218" cy="19380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第八步：售中服务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消费者在决定是否购买的时候，很可能需要很多卖家没有提供的信息，消费者随时会在网上提出，卖家应及时并耐心地回复，抓住购买时机促成购买。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3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79425" y="139128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网上开店的流程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74990" y="2268220"/>
            <a:ext cx="3559810" cy="19380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第九步：完成交易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双方根据约定的方式进行交易，一般是买方通过支付宝/银行卡/信用卡等付款方式付款给第三方（如淘宝），然后卖方通过邮寄等方式发货，在买方确认收货后，第三方才会将货款给卖方。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3" grpId="0"/>
      <p:bldP spid="10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4294156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927752" y="2425959"/>
            <a:ext cx="0" cy="31553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80098" y="2268399"/>
            <a:ext cx="3232218" cy="2245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第十步：评价或投诉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信用是网上交易中很重要的因素，为了创立良好的信用记录，作为卖家应通过良好的服务获取对方的好评。如果交易失败，可以向第三方投诉，以减少损失，并警示他人。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79634" y="2268399"/>
            <a:ext cx="3232218" cy="19380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第十一步：售后服务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完善周到的售后服务是生意经久不衰的重要保障，适时地与客户保持联系，做好客户管理工作，对于维护老客户、开发新客户都很有帮助。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3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79425" y="139128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网上开店的流程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74990" y="2268220"/>
            <a:ext cx="3559810" cy="22453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店铺的关闭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如需关闭店铺，可以将店铺里的“出售中的产品”全部下架（商品下架操作：卖家中心→产品管理→出售中的产品，全选后点击“下架”），店铺内没有在售产品达到5周后，店铺会被释放，账号的开店记录会依然保持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3" grpId="0"/>
      <p:bldP spid="10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98800"/>
            <a:ext cx="12192000" cy="37592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49500" y="1662113"/>
            <a:ext cx="7937500" cy="2638425"/>
          </a:xfrm>
          <a:prstGeom prst="roundRect">
            <a:avLst>
              <a:gd name="adj" fmla="val 32734"/>
            </a:avLst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文本框 8"/>
          <p:cNvSpPr txBox="1"/>
          <p:nvPr/>
        </p:nvSpPr>
        <p:spPr>
          <a:xfrm>
            <a:off x="3640455" y="4470718"/>
            <a:ext cx="53562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000" dirty="0">
                <a:solidFill>
                  <a:schemeClr val="bg1"/>
                </a:solidFill>
                <a:latin typeface="Agency FB" panose="020B0503020202020204" pitchFamily="34" charset="0"/>
                <a:ea typeface="宋体" panose="02010600030101010101" pitchFamily="2" charset="-122"/>
              </a:rPr>
              <a:t>         thank you</a:t>
            </a:r>
            <a:endParaRPr lang="zh-CN" altLang="en-US" sz="6000" dirty="0">
              <a:solidFill>
                <a:schemeClr val="bg1"/>
              </a:solidFill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文本框 10"/>
          <p:cNvSpPr txBox="1"/>
          <p:nvPr/>
        </p:nvSpPr>
        <p:spPr>
          <a:xfrm>
            <a:off x="4321175" y="1939925"/>
            <a:ext cx="5965825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1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3646776" y="1680665"/>
            <a:ext cx="1400871" cy="1400869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椭圆 47"/>
          <p:cNvSpPr/>
          <p:nvPr/>
        </p:nvSpPr>
        <p:spPr>
          <a:xfrm>
            <a:off x="1815144" y="2341882"/>
            <a:ext cx="2298124" cy="2298124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椭圆 49"/>
          <p:cNvSpPr/>
          <p:nvPr/>
        </p:nvSpPr>
        <p:spPr>
          <a:xfrm>
            <a:off x="2758219" y="2282882"/>
            <a:ext cx="1896663" cy="18966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椭圆 51"/>
          <p:cNvSpPr/>
          <p:nvPr/>
        </p:nvSpPr>
        <p:spPr>
          <a:xfrm>
            <a:off x="3891369" y="4547989"/>
            <a:ext cx="576517" cy="57651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椭圆 55"/>
          <p:cNvSpPr/>
          <p:nvPr/>
        </p:nvSpPr>
        <p:spPr>
          <a:xfrm>
            <a:off x="4611795" y="1659439"/>
            <a:ext cx="416865" cy="4168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2" name="椭圆 61"/>
          <p:cNvSpPr/>
          <p:nvPr/>
        </p:nvSpPr>
        <p:spPr>
          <a:xfrm>
            <a:off x="1826343" y="2704390"/>
            <a:ext cx="372977" cy="3729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4" name="椭圆 63"/>
          <p:cNvSpPr/>
          <p:nvPr/>
        </p:nvSpPr>
        <p:spPr>
          <a:xfrm>
            <a:off x="2699884" y="1744519"/>
            <a:ext cx="267201" cy="267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6" name="椭圆 65"/>
          <p:cNvSpPr/>
          <p:nvPr/>
        </p:nvSpPr>
        <p:spPr>
          <a:xfrm>
            <a:off x="1623441" y="3683943"/>
            <a:ext cx="925275" cy="9252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2893429" y="2855520"/>
            <a:ext cx="15741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070293" y="4707855"/>
            <a:ext cx="235557" cy="275709"/>
            <a:chOff x="-271462" y="-2203450"/>
            <a:chExt cx="698500" cy="817563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853507" y="3978621"/>
            <a:ext cx="514719" cy="356117"/>
            <a:chOff x="-5087938" y="1543050"/>
            <a:chExt cx="839788" cy="581025"/>
          </a:xfrm>
        </p:grpSpPr>
        <p:sp>
          <p:nvSpPr>
            <p:cNvPr id="89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6261100" y="2714625"/>
            <a:ext cx="279908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网店定位分析</a:t>
            </a:r>
            <a:endParaRPr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19190" y="3369945"/>
            <a:ext cx="2552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网店开设</a:t>
            </a:r>
            <a:endParaRPr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19190" y="4067175"/>
            <a:ext cx="3368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网店的管理</a:t>
            </a:r>
            <a:endParaRPr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19190" y="4826635"/>
            <a:ext cx="3296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四、学生的实战店铺定位分析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94" grpId="0"/>
          <p:bldP spid="3" grpId="0"/>
          <p:bldP spid="4" grpId="0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94" grpId="0"/>
          <p:bldP spid="3" grpId="0"/>
          <p:bldP spid="4" grpId="0"/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      (向天歌演示原创作品：www.TopPPT.cn)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8" y="1628800"/>
            <a:ext cx="6023782" cy="425779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259955" y="2931795"/>
            <a:ext cx="3893820" cy="791210"/>
            <a:chOff x="11433" y="4617"/>
            <a:chExt cx="6132" cy="1246"/>
          </a:xfrm>
        </p:grpSpPr>
        <p:sp>
          <p:nvSpPr>
            <p:cNvPr id="17" name="Rectangle 16      (向天歌演示原创作品：www.TopPPT.cn)"/>
            <p:cNvSpPr/>
            <p:nvPr/>
          </p:nvSpPr>
          <p:spPr>
            <a:xfrm>
              <a:off x="11441" y="4617"/>
              <a:ext cx="6124" cy="1247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" name="Rectangle 1      (向天歌演示原创作品：www.TopPPT.cn)"/>
            <p:cNvSpPr/>
            <p:nvPr/>
          </p:nvSpPr>
          <p:spPr>
            <a:xfrm>
              <a:off x="11433" y="4617"/>
              <a:ext cx="1369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      (向天歌演示原创作品：www.TopPPT.cn)"/>
            <p:cNvSpPr txBox="1"/>
            <p:nvPr/>
          </p:nvSpPr>
          <p:spPr>
            <a:xfrm>
              <a:off x="13623" y="4938"/>
              <a:ext cx="32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知识目标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Group 36      (向天歌演示原创作品：www.TopPPT.cn)"/>
            <p:cNvGrpSpPr/>
            <p:nvPr/>
          </p:nvGrpSpPr>
          <p:grpSpPr>
            <a:xfrm>
              <a:off x="11795" y="5087"/>
              <a:ext cx="645" cy="430"/>
              <a:chOff x="4296048" y="568056"/>
              <a:chExt cx="204787" cy="136526"/>
            </a:xfrm>
            <a:solidFill>
              <a:srgbClr val="21A3D0"/>
            </a:solidFill>
          </p:grpSpPr>
          <p:sp>
            <p:nvSpPr>
              <p:cNvPr id="27" name="Freeform 352      (向天歌演示原创作品：www.TopPPT.cn)"/>
              <p:cNvSpPr/>
              <p:nvPr/>
            </p:nvSpPr>
            <p:spPr bwMode="auto">
              <a:xfrm>
                <a:off x="4432573" y="575994"/>
                <a:ext cx="68262" cy="120650"/>
              </a:xfrm>
              <a:custGeom>
                <a:avLst/>
                <a:gdLst>
                  <a:gd name="T0" fmla="*/ 94 w 95"/>
                  <a:gd name="T1" fmla="*/ 171 h 171"/>
                  <a:gd name="T2" fmla="*/ 95 w 95"/>
                  <a:gd name="T3" fmla="*/ 166 h 171"/>
                  <a:gd name="T4" fmla="*/ 95 w 95"/>
                  <a:gd name="T5" fmla="*/ 6 h 171"/>
                  <a:gd name="T6" fmla="*/ 94 w 95"/>
                  <a:gd name="T7" fmla="*/ 0 h 171"/>
                  <a:gd name="T8" fmla="*/ 0 w 95"/>
                  <a:gd name="T9" fmla="*/ 81 h 171"/>
                  <a:gd name="T10" fmla="*/ 94 w 95"/>
                  <a:gd name="T1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1">
                    <a:moveTo>
                      <a:pt x="94" y="171"/>
                    </a:moveTo>
                    <a:cubicBezTo>
                      <a:pt x="95" y="170"/>
                      <a:pt x="95" y="168"/>
                      <a:pt x="95" y="16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4"/>
                      <a:pt x="95" y="2"/>
                      <a:pt x="94" y="0"/>
                    </a:cubicBezTo>
                    <a:cubicBezTo>
                      <a:pt x="0" y="81"/>
                      <a:pt x="0" y="81"/>
                      <a:pt x="0" y="81"/>
                    </a:cubicBezTo>
                    <a:lnTo>
                      <a:pt x="94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53      (向天歌演示原创作品：www.TopPPT.cn)"/>
              <p:cNvSpPr/>
              <p:nvPr/>
            </p:nvSpPr>
            <p:spPr bwMode="auto">
              <a:xfrm>
                <a:off x="4305573" y="568056"/>
                <a:ext cx="185737" cy="77788"/>
              </a:xfrm>
              <a:custGeom>
                <a:avLst/>
                <a:gdLst>
                  <a:gd name="T0" fmla="*/ 132 w 264"/>
                  <a:gd name="T1" fmla="*/ 112 h 112"/>
                  <a:gd name="T2" fmla="*/ 156 w 264"/>
                  <a:gd name="T3" fmla="*/ 92 h 112"/>
                  <a:gd name="T4" fmla="*/ 169 w 264"/>
                  <a:gd name="T5" fmla="*/ 82 h 112"/>
                  <a:gd name="T6" fmla="*/ 264 w 264"/>
                  <a:gd name="T7" fmla="*/ 1 h 112"/>
                  <a:gd name="T8" fmla="*/ 259 w 264"/>
                  <a:gd name="T9" fmla="*/ 0 h 112"/>
                  <a:gd name="T10" fmla="*/ 5 w 264"/>
                  <a:gd name="T11" fmla="*/ 0 h 112"/>
                  <a:gd name="T12" fmla="*/ 0 w 264"/>
                  <a:gd name="T13" fmla="*/ 1 h 112"/>
                  <a:gd name="T14" fmla="*/ 94 w 264"/>
                  <a:gd name="T15" fmla="*/ 82 h 112"/>
                  <a:gd name="T16" fmla="*/ 107 w 264"/>
                  <a:gd name="T17" fmla="*/ 92 h 112"/>
                  <a:gd name="T18" fmla="*/ 132 w 264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112">
                    <a:moveTo>
                      <a:pt x="132" y="112"/>
                    </a:moveTo>
                    <a:cubicBezTo>
                      <a:pt x="156" y="92"/>
                      <a:pt x="156" y="92"/>
                      <a:pt x="156" y="9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2" y="1"/>
                      <a:pt x="260" y="0"/>
                      <a:pt x="25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107" y="92"/>
                      <a:pt x="107" y="92"/>
                      <a:pt x="107" y="92"/>
                    </a:cubicBezTo>
                    <a:lnTo>
                      <a:pt x="13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54      (向天歌演示原创作品：www.TopPPT.cn)"/>
              <p:cNvSpPr/>
              <p:nvPr/>
            </p:nvSpPr>
            <p:spPr bwMode="auto">
              <a:xfrm>
                <a:off x="4305573" y="639494"/>
                <a:ext cx="185737" cy="65088"/>
              </a:xfrm>
              <a:custGeom>
                <a:avLst/>
                <a:gdLst>
                  <a:gd name="T0" fmla="*/ 259 w 263"/>
                  <a:gd name="T1" fmla="*/ 92 h 92"/>
                  <a:gd name="T2" fmla="*/ 263 w 263"/>
                  <a:gd name="T3" fmla="*/ 91 h 92"/>
                  <a:gd name="T4" fmla="*/ 168 w 263"/>
                  <a:gd name="T5" fmla="*/ 0 h 92"/>
                  <a:gd name="T6" fmla="*/ 132 w 263"/>
                  <a:gd name="T7" fmla="*/ 30 h 92"/>
                  <a:gd name="T8" fmla="*/ 95 w 263"/>
                  <a:gd name="T9" fmla="*/ 0 h 92"/>
                  <a:gd name="T10" fmla="*/ 0 w 263"/>
                  <a:gd name="T11" fmla="*/ 91 h 92"/>
                  <a:gd name="T12" fmla="*/ 5 w 263"/>
                  <a:gd name="T13" fmla="*/ 92 h 92"/>
                  <a:gd name="T14" fmla="*/ 259 w 263"/>
                  <a:gd name="T1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92">
                    <a:moveTo>
                      <a:pt x="259" y="92"/>
                    </a:moveTo>
                    <a:cubicBezTo>
                      <a:pt x="260" y="92"/>
                      <a:pt x="262" y="92"/>
                      <a:pt x="263" y="91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" y="92"/>
                      <a:pt x="3" y="92"/>
                      <a:pt x="5" y="92"/>
                    </a:cubicBezTo>
                    <a:lnTo>
                      <a:pt x="259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55      (向天歌演示原创作品：www.TopPPT.cn)"/>
              <p:cNvSpPr/>
              <p:nvPr/>
            </p:nvSpPr>
            <p:spPr bwMode="auto">
              <a:xfrm>
                <a:off x="4296048" y="575994"/>
                <a:ext cx="66675" cy="120650"/>
              </a:xfrm>
              <a:custGeom>
                <a:avLst/>
                <a:gdLst>
                  <a:gd name="T0" fmla="*/ 1 w 95"/>
                  <a:gd name="T1" fmla="*/ 0 h 171"/>
                  <a:gd name="T2" fmla="*/ 0 w 95"/>
                  <a:gd name="T3" fmla="*/ 6 h 171"/>
                  <a:gd name="T4" fmla="*/ 0 w 95"/>
                  <a:gd name="T5" fmla="*/ 166 h 171"/>
                  <a:gd name="T6" fmla="*/ 1 w 95"/>
                  <a:gd name="T7" fmla="*/ 171 h 171"/>
                  <a:gd name="T8" fmla="*/ 95 w 95"/>
                  <a:gd name="T9" fmla="*/ 81 h 171"/>
                  <a:gd name="T10" fmla="*/ 1 w 9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8"/>
                      <a:pt x="1" y="170"/>
                      <a:pt x="1" y="171"/>
                    </a:cubicBezTo>
                    <a:cubicBezTo>
                      <a:pt x="95" y="81"/>
                      <a:pt x="95" y="81"/>
                      <a:pt x="95" y="8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262495" y="3796030"/>
            <a:ext cx="3891280" cy="791210"/>
            <a:chOff x="11437" y="5978"/>
            <a:chExt cx="6128" cy="1246"/>
          </a:xfrm>
        </p:grpSpPr>
        <p:sp>
          <p:nvSpPr>
            <p:cNvPr id="18" name="Rectangle 17      (向天歌演示原创作品：www.TopPPT.cn)"/>
            <p:cNvSpPr/>
            <p:nvPr/>
          </p:nvSpPr>
          <p:spPr>
            <a:xfrm>
              <a:off x="11441" y="5978"/>
              <a:ext cx="6124" cy="1247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2      (向天歌演示原创作品：www.TopPPT.cn)"/>
            <p:cNvSpPr/>
            <p:nvPr/>
          </p:nvSpPr>
          <p:spPr>
            <a:xfrm>
              <a:off x="11437" y="5978"/>
              <a:ext cx="1369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36" name="Group 35      (向天歌演示原创作品：www.TopPPT.cn)"/>
            <p:cNvGrpSpPr/>
            <p:nvPr/>
          </p:nvGrpSpPr>
          <p:grpSpPr>
            <a:xfrm>
              <a:off x="11846" y="6237"/>
              <a:ext cx="577" cy="697"/>
              <a:chOff x="4721498" y="533131"/>
              <a:chExt cx="168274" cy="203201"/>
            </a:xfrm>
            <a:solidFill>
              <a:srgbClr val="21A3D0"/>
            </a:solidFill>
          </p:grpSpPr>
          <p:sp>
            <p:nvSpPr>
              <p:cNvPr id="31" name="Freeform 356      (向天歌演示原创作品：www.TopPPT.cn)"/>
              <p:cNvSpPr/>
              <p:nvPr/>
            </p:nvSpPr>
            <p:spPr bwMode="auto">
              <a:xfrm>
                <a:off x="4834210" y="629969"/>
                <a:ext cx="55562" cy="100013"/>
              </a:xfrm>
              <a:custGeom>
                <a:avLst/>
                <a:gdLst>
                  <a:gd name="T0" fmla="*/ 77 w 78"/>
                  <a:gd name="T1" fmla="*/ 0 h 141"/>
                  <a:gd name="T2" fmla="*/ 0 w 78"/>
                  <a:gd name="T3" fmla="*/ 67 h 141"/>
                  <a:gd name="T4" fmla="*/ 77 w 78"/>
                  <a:gd name="T5" fmla="*/ 141 h 141"/>
                  <a:gd name="T6" fmla="*/ 78 w 78"/>
                  <a:gd name="T7" fmla="*/ 137 h 141"/>
                  <a:gd name="T8" fmla="*/ 78 w 78"/>
                  <a:gd name="T9" fmla="*/ 5 h 141"/>
                  <a:gd name="T10" fmla="*/ 77 w 78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41">
                    <a:moveTo>
                      <a:pt x="77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8" y="140"/>
                      <a:pt x="78" y="138"/>
                      <a:pt x="78" y="137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3"/>
                      <a:pt x="78" y="2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57      (向天歌演示原创作品：www.TopPPT.cn)"/>
              <p:cNvSpPr/>
              <p:nvPr/>
            </p:nvSpPr>
            <p:spPr bwMode="auto">
              <a:xfrm>
                <a:off x="4727848" y="623619"/>
                <a:ext cx="153987" cy="65088"/>
              </a:xfrm>
              <a:custGeom>
                <a:avLst/>
                <a:gdLst>
                  <a:gd name="T0" fmla="*/ 89 w 218"/>
                  <a:gd name="T1" fmla="*/ 76 h 93"/>
                  <a:gd name="T2" fmla="*/ 109 w 218"/>
                  <a:gd name="T3" fmla="*/ 93 h 93"/>
                  <a:gd name="T4" fmla="*/ 130 w 218"/>
                  <a:gd name="T5" fmla="*/ 76 h 93"/>
                  <a:gd name="T6" fmla="*/ 140 w 218"/>
                  <a:gd name="T7" fmla="*/ 68 h 93"/>
                  <a:gd name="T8" fmla="*/ 218 w 218"/>
                  <a:gd name="T9" fmla="*/ 1 h 93"/>
                  <a:gd name="T10" fmla="*/ 214 w 218"/>
                  <a:gd name="T11" fmla="*/ 0 h 93"/>
                  <a:gd name="T12" fmla="*/ 157 w 218"/>
                  <a:gd name="T13" fmla="*/ 0 h 93"/>
                  <a:gd name="T14" fmla="*/ 127 w 218"/>
                  <a:gd name="T15" fmla="*/ 36 h 93"/>
                  <a:gd name="T16" fmla="*/ 109 w 218"/>
                  <a:gd name="T17" fmla="*/ 45 h 93"/>
                  <a:gd name="T18" fmla="*/ 92 w 218"/>
                  <a:gd name="T19" fmla="*/ 36 h 93"/>
                  <a:gd name="T20" fmla="*/ 61 w 218"/>
                  <a:gd name="T21" fmla="*/ 0 h 93"/>
                  <a:gd name="T22" fmla="*/ 4 w 218"/>
                  <a:gd name="T23" fmla="*/ 0 h 93"/>
                  <a:gd name="T24" fmla="*/ 0 w 218"/>
                  <a:gd name="T25" fmla="*/ 1 h 93"/>
                  <a:gd name="T26" fmla="*/ 78 w 218"/>
                  <a:gd name="T27" fmla="*/ 68 h 93"/>
                  <a:gd name="T28" fmla="*/ 89 w 218"/>
                  <a:gd name="T29" fmla="*/ 7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93">
                    <a:moveTo>
                      <a:pt x="89" y="76"/>
                    </a:moveTo>
                    <a:cubicBezTo>
                      <a:pt x="109" y="93"/>
                      <a:pt x="109" y="93"/>
                      <a:pt x="109" y="9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7" y="1"/>
                      <a:pt x="215" y="0"/>
                      <a:pt x="214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3" y="42"/>
                      <a:pt x="116" y="45"/>
                      <a:pt x="109" y="45"/>
                    </a:cubicBezTo>
                    <a:cubicBezTo>
                      <a:pt x="103" y="45"/>
                      <a:pt x="96" y="42"/>
                      <a:pt x="92" y="36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78" y="68"/>
                      <a:pt x="78" y="68"/>
                      <a:pt x="78" y="68"/>
                    </a:cubicBezTo>
                    <a:lnTo>
                      <a:pt x="89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58      (向天歌演示原创作品：www.TopPPT.cn)"/>
              <p:cNvSpPr/>
              <p:nvPr/>
            </p:nvSpPr>
            <p:spPr bwMode="auto">
              <a:xfrm>
                <a:off x="4727848" y="683944"/>
                <a:ext cx="153987" cy="52388"/>
              </a:xfrm>
              <a:custGeom>
                <a:avLst/>
                <a:gdLst>
                  <a:gd name="T0" fmla="*/ 109 w 218"/>
                  <a:gd name="T1" fmla="*/ 25 h 76"/>
                  <a:gd name="T2" fmla="*/ 79 w 218"/>
                  <a:gd name="T3" fmla="*/ 0 h 76"/>
                  <a:gd name="T4" fmla="*/ 0 w 218"/>
                  <a:gd name="T5" fmla="*/ 76 h 76"/>
                  <a:gd name="T6" fmla="*/ 4 w 218"/>
                  <a:gd name="T7" fmla="*/ 76 h 76"/>
                  <a:gd name="T8" fmla="*/ 214 w 218"/>
                  <a:gd name="T9" fmla="*/ 76 h 76"/>
                  <a:gd name="T10" fmla="*/ 218 w 218"/>
                  <a:gd name="T11" fmla="*/ 76 h 76"/>
                  <a:gd name="T12" fmla="*/ 139 w 218"/>
                  <a:gd name="T13" fmla="*/ 0 h 76"/>
                  <a:gd name="T14" fmla="*/ 109 w 218"/>
                  <a:gd name="T15" fmla="*/ 2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76">
                    <a:moveTo>
                      <a:pt x="109" y="25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6"/>
                      <a:pt x="3" y="76"/>
                      <a:pt x="4" y="76"/>
                    </a:cubicBezTo>
                    <a:cubicBezTo>
                      <a:pt x="214" y="76"/>
                      <a:pt x="214" y="76"/>
                      <a:pt x="214" y="76"/>
                    </a:cubicBezTo>
                    <a:cubicBezTo>
                      <a:pt x="215" y="76"/>
                      <a:pt x="217" y="76"/>
                      <a:pt x="218" y="76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109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59      (向天歌演示原创作品：www.TopPPT.cn)"/>
              <p:cNvSpPr/>
              <p:nvPr/>
            </p:nvSpPr>
            <p:spPr bwMode="auto">
              <a:xfrm>
                <a:off x="4721498" y="629969"/>
                <a:ext cx="53975" cy="100013"/>
              </a:xfrm>
              <a:custGeom>
                <a:avLst/>
                <a:gdLst>
                  <a:gd name="T0" fmla="*/ 1 w 78"/>
                  <a:gd name="T1" fmla="*/ 0 h 141"/>
                  <a:gd name="T2" fmla="*/ 0 w 78"/>
                  <a:gd name="T3" fmla="*/ 5 h 141"/>
                  <a:gd name="T4" fmla="*/ 0 w 78"/>
                  <a:gd name="T5" fmla="*/ 137 h 141"/>
                  <a:gd name="T6" fmla="*/ 1 w 78"/>
                  <a:gd name="T7" fmla="*/ 141 h 141"/>
                  <a:gd name="T8" fmla="*/ 78 w 78"/>
                  <a:gd name="T9" fmla="*/ 67 h 141"/>
                  <a:gd name="T10" fmla="*/ 1 w 78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41">
                    <a:moveTo>
                      <a:pt x="1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38"/>
                      <a:pt x="0" y="140"/>
                      <a:pt x="1" y="141"/>
                    </a:cubicBezTo>
                    <a:cubicBezTo>
                      <a:pt x="78" y="67"/>
                      <a:pt x="78" y="67"/>
                      <a:pt x="78" y="67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60      (向天歌演示原创作品：www.TopPPT.cn)"/>
              <p:cNvSpPr/>
              <p:nvPr/>
            </p:nvSpPr>
            <p:spPr bwMode="auto">
              <a:xfrm>
                <a:off x="4756423" y="533131"/>
                <a:ext cx="98425" cy="112713"/>
              </a:xfrm>
              <a:custGeom>
                <a:avLst/>
                <a:gdLst>
                  <a:gd name="T0" fmla="*/ 62 w 139"/>
                  <a:gd name="T1" fmla="*/ 155 h 159"/>
                  <a:gd name="T2" fmla="*/ 69 w 139"/>
                  <a:gd name="T3" fmla="*/ 159 h 159"/>
                  <a:gd name="T4" fmla="*/ 77 w 139"/>
                  <a:gd name="T5" fmla="*/ 155 h 159"/>
                  <a:gd name="T6" fmla="*/ 135 w 139"/>
                  <a:gd name="T7" fmla="*/ 86 h 159"/>
                  <a:gd name="T8" fmla="*/ 130 w 139"/>
                  <a:gd name="T9" fmla="*/ 77 h 159"/>
                  <a:gd name="T10" fmla="*/ 100 w 139"/>
                  <a:gd name="T11" fmla="*/ 77 h 159"/>
                  <a:gd name="T12" fmla="*/ 88 w 139"/>
                  <a:gd name="T13" fmla="*/ 77 h 159"/>
                  <a:gd name="T14" fmla="*/ 88 w 139"/>
                  <a:gd name="T15" fmla="*/ 12 h 159"/>
                  <a:gd name="T16" fmla="*/ 76 w 139"/>
                  <a:gd name="T17" fmla="*/ 0 h 159"/>
                  <a:gd name="T18" fmla="*/ 62 w 139"/>
                  <a:gd name="T19" fmla="*/ 0 h 159"/>
                  <a:gd name="T20" fmla="*/ 51 w 139"/>
                  <a:gd name="T21" fmla="*/ 12 h 159"/>
                  <a:gd name="T22" fmla="*/ 51 w 139"/>
                  <a:gd name="T23" fmla="*/ 77 h 159"/>
                  <a:gd name="T24" fmla="*/ 39 w 139"/>
                  <a:gd name="T25" fmla="*/ 77 h 159"/>
                  <a:gd name="T26" fmla="*/ 8 w 139"/>
                  <a:gd name="T27" fmla="*/ 77 h 159"/>
                  <a:gd name="T28" fmla="*/ 4 w 139"/>
                  <a:gd name="T29" fmla="*/ 86 h 159"/>
                  <a:gd name="T30" fmla="*/ 62 w 139"/>
                  <a:gd name="T31" fmla="*/ 15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59">
                    <a:moveTo>
                      <a:pt x="62" y="155"/>
                    </a:moveTo>
                    <a:cubicBezTo>
                      <a:pt x="64" y="157"/>
                      <a:pt x="67" y="159"/>
                      <a:pt x="69" y="159"/>
                    </a:cubicBezTo>
                    <a:cubicBezTo>
                      <a:pt x="72" y="159"/>
                      <a:pt x="75" y="157"/>
                      <a:pt x="77" y="15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9" y="81"/>
                      <a:pt x="137" y="77"/>
                      <a:pt x="13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7" y="77"/>
                      <a:pt x="93" y="77"/>
                      <a:pt x="88" y="77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6" y="0"/>
                      <a:pt x="51" y="5"/>
                      <a:pt x="51" y="12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46" y="77"/>
                      <a:pt x="42" y="77"/>
                      <a:pt x="39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2" y="77"/>
                      <a:pt x="0" y="81"/>
                      <a:pt x="4" y="86"/>
                    </a:cubicBezTo>
                    <a:lnTo>
                      <a:pt x="62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3" name="TextBox 42      (向天歌演示原创作品：www.TopPPT.cn)"/>
            <p:cNvSpPr txBox="1"/>
            <p:nvPr/>
          </p:nvSpPr>
          <p:spPr>
            <a:xfrm>
              <a:off x="13623" y="6295"/>
              <a:ext cx="32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技能目标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\Users\Administrator\Desktop\余乐\美工教材\PPT\第六章\timg (3).jpgtimg (3)"/>
          <p:cNvPicPr>
            <a:picLocks noChangeAspect="1"/>
          </p:cNvPicPr>
          <p:nvPr/>
        </p:nvPicPr>
        <p:blipFill>
          <a:blip r:embed="rId1"/>
          <a:srcRect l="11227" r="9259"/>
          <a:stretch>
            <a:fillRect/>
          </a:stretch>
        </p:blipFill>
        <p:spPr>
          <a:xfrm>
            <a:off x="2118995" y="2193925"/>
            <a:ext cx="3269615" cy="22618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标题 1"/>
          <p:cNvSpPr txBox="1"/>
          <p:nvPr/>
        </p:nvSpPr>
        <p:spPr>
          <a:xfrm>
            <a:off x="8623231" y="6021891"/>
            <a:ext cx="4256675" cy="544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21A3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yrel" panose="02000603050000020003" pitchFamily="2" charset="0"/>
                <a:ea typeface="FZCuYuan-M03S" panose="02010601030101010101" pitchFamily="2" charset="-122"/>
              </a:rPr>
              <a:t>go</a:t>
            </a:r>
            <a:endParaRPr lang="en-US" altLang="zh-CN" sz="3600" dirty="0">
              <a:solidFill>
                <a:srgbClr val="21A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syrel" panose="02000603050000020003" pitchFamily="2" charset="0"/>
              <a:ea typeface="FZCuYuan-M03S" panose="02010601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134675" y="1980087"/>
            <a:ext cx="501710" cy="509918"/>
            <a:chOff x="6985958" y="2986007"/>
            <a:chExt cx="552474" cy="561513"/>
          </a:xfrm>
        </p:grpSpPr>
        <p:sp>
          <p:nvSpPr>
            <p:cNvPr id="15" name="矩形 14"/>
            <p:cNvSpPr/>
            <p:nvPr/>
          </p:nvSpPr>
          <p:spPr>
            <a:xfrm>
              <a:off x="6985958" y="2986007"/>
              <a:ext cx="500692" cy="5006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037740" y="3046827"/>
              <a:ext cx="500692" cy="5006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等腰三角形 2"/>
          <p:cNvSpPr/>
          <p:nvPr/>
        </p:nvSpPr>
        <p:spPr>
          <a:xfrm rot="5400000">
            <a:off x="11592151" y="6048439"/>
            <a:ext cx="384357" cy="331342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1A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3095" y="2952750"/>
            <a:ext cx="4937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网店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开设</a:t>
            </a:r>
            <a:endParaRPr lang="zh-CN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55" b="33585"/>
          <a:stretch>
            <a:fillRect/>
          </a:stretch>
        </p:blipFill>
        <p:spPr>
          <a:xfrm rot="16200000">
            <a:off x="10303883" y="4847485"/>
            <a:ext cx="1535508" cy="2451183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-287020" y="2423160"/>
            <a:ext cx="6410325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Freeform 56"/>
          <p:cNvSpPr/>
          <p:nvPr/>
        </p:nvSpPr>
        <p:spPr>
          <a:xfrm>
            <a:off x="4558665" y="2423160"/>
            <a:ext cx="1565275" cy="85725"/>
          </a:xfrm>
          <a:custGeom>
            <a:avLst/>
            <a:gdLst>
              <a:gd name="txL" fmla="*/ 0 w 2385"/>
              <a:gd name="txT" fmla="*/ 0 h 425"/>
              <a:gd name="txR" fmla="*/ 2385 w 2385"/>
              <a:gd name="txB" fmla="*/ 425 h 425"/>
            </a:gdLst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txBody>
          <a:bodyPr wrap="square" lIns="102065" tIns="0" rIns="0" bIns="34019" anchor="ctr" anchorCtr="0"/>
          <a:lstStyle/>
          <a:p>
            <a:pPr>
              <a:lnSpc>
                <a:spcPct val="100000"/>
              </a:lnSpc>
            </a:pPr>
            <a:endParaRPr lang="zh-CN" altLang="en-US" b="1" dirty="0">
              <a:solidFill>
                <a:srgbClr val="FFFFFF"/>
              </a:solidFill>
              <a:latin typeface="幼圆" panose="02010509060101010101" pitchFamily="1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8"/>
          <p:cNvSpPr txBox="1"/>
          <p:nvPr/>
        </p:nvSpPr>
        <p:spPr>
          <a:xfrm>
            <a:off x="2743835" y="2829560"/>
            <a:ext cx="6424295" cy="145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lang="en-US" altLang="zh-CN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r>
              <a:rPr lang="zh-CN" altLang="en-US" sz="32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、网店开设</a:t>
            </a:r>
            <a:endParaRPr lang="zh-CN" altLang="en-US" sz="32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latinLnBrk="1">
              <a:lnSpc>
                <a:spcPct val="120000"/>
              </a:lnSpc>
              <a:defRPr/>
            </a:pPr>
            <a:r>
              <a:rPr sz="1400" b="1" dirty="0" smtClean="0">
                <a:solidFill>
                  <a:srgbClr val="1678A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相对于传统的经营模式，网上开店有着成本低、时效强、风险小、方式灵活的优势。当然，网上开店也并不是有百利而无一害的，如诚信问题、安全问题、物流问题等。</a:t>
            </a:r>
            <a:endParaRPr sz="1400" b="1" dirty="0" smtClean="0">
              <a:solidFill>
                <a:srgbClr val="1678A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12" grpId="0"/>
      <p:bldP spid="12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-635" y="2297030"/>
            <a:ext cx="12192000" cy="41988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8" name="图片 47" descr="C:\Users\Administrator\Desktop\余乐\美工教材\PPT\第六章\图片21.png图片2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04911" y="2466288"/>
            <a:ext cx="2771326" cy="1237615"/>
          </a:xfrm>
          <a:prstGeom prst="rect">
            <a:avLst/>
          </a:prstGeom>
          <a:effectLst>
            <a:outerShdw blurRad="127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组合 48"/>
          <p:cNvGrpSpPr/>
          <p:nvPr/>
        </p:nvGrpSpPr>
        <p:grpSpPr>
          <a:xfrm>
            <a:off x="904911" y="4142647"/>
            <a:ext cx="3157855" cy="681355"/>
            <a:chOff x="1010227" y="4262662"/>
            <a:chExt cx="3157855" cy="681355"/>
          </a:xfrm>
        </p:grpSpPr>
        <p:sp>
          <p:nvSpPr>
            <p:cNvPr id="50" name="椭圆 49"/>
            <p:cNvSpPr/>
            <p:nvPr/>
          </p:nvSpPr>
          <p:spPr>
            <a:xfrm>
              <a:off x="1010227" y="4362304"/>
              <a:ext cx="426720" cy="426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274387" y="4262662"/>
              <a:ext cx="2893695" cy="68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淘宝网</a:t>
              </a:r>
              <a:endPara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>
                <a:lnSpc>
                  <a:spcPct val="8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（www.taobao.com）</a:t>
              </a:r>
              <a:endPara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904875" y="4833620"/>
            <a:ext cx="2771140" cy="14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中国最大的网购零售平台，拥有近5亿的注册用户数，每天的在线商品数已经超过了8亿件，平均每分钟售出4.8万件商品。淘宝网是亚洲第一大网络零售商圈，其目标是致力于创造全球首选网络零售商圈。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7" name="图片 56" descr="C:\Users\Administrator\Desktop\余乐\美工教材\PPT\第六章\图片2.png图片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745713" y="2468510"/>
            <a:ext cx="2771326" cy="1233170"/>
          </a:xfrm>
          <a:prstGeom prst="rect">
            <a:avLst/>
          </a:prstGeom>
          <a:effectLst>
            <a:outerShdw blurRad="127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组合 57"/>
          <p:cNvGrpSpPr/>
          <p:nvPr/>
        </p:nvGrpSpPr>
        <p:grpSpPr>
          <a:xfrm>
            <a:off x="4745713" y="4142647"/>
            <a:ext cx="3131660" cy="681355"/>
            <a:chOff x="1010227" y="4262662"/>
            <a:chExt cx="3131660" cy="681355"/>
          </a:xfrm>
        </p:grpSpPr>
        <p:sp>
          <p:nvSpPr>
            <p:cNvPr id="59" name="椭圆 58"/>
            <p:cNvSpPr/>
            <p:nvPr/>
          </p:nvSpPr>
          <p:spPr>
            <a:xfrm>
              <a:off x="1010227" y="4362304"/>
              <a:ext cx="426720" cy="426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334552" y="4262662"/>
              <a:ext cx="2807335" cy="68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天猫</a:t>
              </a:r>
              <a:endPara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>
                <a:lnSpc>
                  <a:spcPct val="8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（www.tmall.com）</a:t>
              </a:r>
              <a:endPara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4739640" y="4817110"/>
            <a:ext cx="2777490" cy="1640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英文：Tmall，亦称淘宝商城、天猫商城。原名淘宝商城，是一个综合性购物网站。天猫是马云淘宝网全新打造的B2C（ Business-to-Consumer，商业零售）。其整合数千家品牌商、生产商，为商家和消费者之间提供一站式解决方案。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3" name="图片 62" descr="C:\Users\Administrator\Desktop\余乐\美工教材\PPT\第六章\图片3.png图片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86515" y="2463113"/>
            <a:ext cx="2771326" cy="1243965"/>
          </a:xfrm>
          <a:prstGeom prst="rect">
            <a:avLst/>
          </a:prstGeom>
          <a:effectLst>
            <a:outerShdw blurRad="127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4" name="组合 63"/>
          <p:cNvGrpSpPr/>
          <p:nvPr/>
        </p:nvGrpSpPr>
        <p:grpSpPr>
          <a:xfrm>
            <a:off x="8586515" y="4152172"/>
            <a:ext cx="2706845" cy="681355"/>
            <a:chOff x="1010227" y="4272187"/>
            <a:chExt cx="2706845" cy="681355"/>
          </a:xfrm>
        </p:grpSpPr>
        <p:sp>
          <p:nvSpPr>
            <p:cNvPr id="65" name="椭圆 64"/>
            <p:cNvSpPr/>
            <p:nvPr/>
          </p:nvSpPr>
          <p:spPr>
            <a:xfrm>
              <a:off x="1010227" y="4362304"/>
              <a:ext cx="426720" cy="426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313597" y="4272187"/>
              <a:ext cx="2403475" cy="68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京东</a:t>
              </a:r>
              <a:endPara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>
                <a:lnSpc>
                  <a:spcPct val="80000"/>
                </a:lnSpc>
              </a:pPr>
              <a:r>
                <a:rPr lang="en-US" altLang="zh-C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（www.jd.com）</a:t>
              </a:r>
              <a:endPara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8585200" y="4833620"/>
            <a:ext cx="2772410" cy="14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中国最大的自营式电商企业，2013年3月30日正式切换域名一个事业部，涉及金融、拍拍及海外业务。2014年5月22日，京东在纳斯达克挂牌，股票代码：JD。是仅次于阿里、腾讯、百度的中国第四大互联网上市公司。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89865" y="1168297"/>
            <a:ext cx="10812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常见电商平台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电商平台即电子商务平台，是一个为企业或个人提供网上交易洽谈的平台。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53" grpId="0"/>
      <p:bldP spid="62" grpId="0"/>
      <p:bldP spid="68" grpId="0"/>
      <p:bldP spid="77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"/>
          <p:cNvGrpSpPr/>
          <p:nvPr/>
        </p:nvGrpSpPr>
        <p:grpSpPr>
          <a:xfrm>
            <a:off x="154517" y="1989667"/>
            <a:ext cx="6146800" cy="4140200"/>
            <a:chOff x="431540" y="1941513"/>
            <a:chExt cx="3466080" cy="2335007"/>
          </a:xfrm>
        </p:grpSpPr>
        <p:pic>
          <p:nvPicPr>
            <p:cNvPr id="20495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1540" y="1941513"/>
              <a:ext cx="3466080" cy="23350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6" name="图片 3" descr="C:\Users\Administrator\Desktop\余乐\美工教材\PPT\第八章\timg (6).jpgtimg (6)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36933" y="2158109"/>
              <a:ext cx="2655295" cy="150235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483" name="组合 12"/>
          <p:cNvGrpSpPr/>
          <p:nvPr/>
        </p:nvGrpSpPr>
        <p:grpSpPr>
          <a:xfrm>
            <a:off x="4544484" y="2906184"/>
            <a:ext cx="1610783" cy="3162300"/>
            <a:chOff x="3227963" y="2171958"/>
            <a:chExt cx="848982" cy="1666085"/>
          </a:xfrm>
        </p:grpSpPr>
        <p:pic>
          <p:nvPicPr>
            <p:cNvPr id="20493" name="图片 5" descr="iPhone6 金色 正面 竖立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7963" y="2171958"/>
              <a:ext cx="848982" cy="16660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4" name="图片 6" descr="C:\Users\Administrator\Desktop\余乐\美工教材\PPT\第六章\u=2323051004,918644753&amp;fm=27&amp;gp=0.jpgu=2323051004,918644753&amp;fm=27&amp;gp=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342090" y="2525917"/>
              <a:ext cx="626194" cy="102775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485" name="矩形 10"/>
          <p:cNvSpPr/>
          <p:nvPr/>
        </p:nvSpPr>
        <p:spPr>
          <a:xfrm>
            <a:off x="6104467" y="1329267"/>
            <a:ext cx="263144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Ebrima" panose="02000000000000000000" pitchFamily="2" charset="0"/>
                <a:ea typeface="宋体" panose="02010600030101010101" pitchFamily="2" charset="-122"/>
                <a:cs typeface="Ebrima" panose="02000000000000000000" pitchFamily="2" charset="0"/>
              </a:rPr>
              <a:t>电商平台间的对比</a:t>
            </a:r>
            <a:endParaRPr lang="en-US" altLang="zh-CN" sz="2400" b="1" dirty="0">
              <a:solidFill>
                <a:srgbClr val="000000"/>
              </a:solidFill>
              <a:latin typeface="Ebrima" panose="02000000000000000000" pitchFamily="2" charset="0"/>
              <a:ea typeface="宋体" panose="02010600030101010101" pitchFamily="2" charset="-122"/>
              <a:cs typeface="Ebrima" panose="02000000000000000000" pitchFamily="2" charset="0"/>
            </a:endParaRPr>
          </a:p>
        </p:txBody>
      </p:sp>
      <p:sp>
        <p:nvSpPr>
          <p:cNvPr id="20486" name="TextBox 11"/>
          <p:cNvSpPr txBox="1"/>
          <p:nvPr/>
        </p:nvSpPr>
        <p:spPr>
          <a:xfrm>
            <a:off x="6176222" y="1928284"/>
            <a:ext cx="5753100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Ebrima" panose="02000000000000000000" pitchFamily="2" charset="0"/>
                <a:ea typeface="宋体" panose="02010600030101010101" pitchFamily="2" charset="-122"/>
                <a:cs typeface="Ebrima" panose="02000000000000000000" pitchFamily="2" charset="0"/>
              </a:rPr>
              <a:t>如淘宝和天猫</a:t>
            </a:r>
            <a:endParaRPr lang="en-US" altLang="zh-CN" sz="1600" dirty="0">
              <a:solidFill>
                <a:srgbClr val="000000"/>
              </a:solidFill>
              <a:latin typeface="Ebrima" panose="02000000000000000000" pitchFamily="2" charset="0"/>
              <a:ea typeface="宋体" panose="02010600030101010101" pitchFamily="2" charset="-122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Ebrima" panose="02000000000000000000" pitchFamily="2" charset="0"/>
                <a:ea typeface="宋体" panose="02010600030101010101" pitchFamily="2" charset="-122"/>
                <a:cs typeface="Ebrima" panose="02000000000000000000" pitchFamily="2" charset="0"/>
              </a:rPr>
              <a:t>淘宝-亚太最大的网购零售平台，是典型的C2C的个人网上交易平台，产品来源多为批发或代理（C2C：个人与个人之间的电子商务）。</a:t>
            </a:r>
            <a:endParaRPr lang="en-US" altLang="zh-CN" sz="1600" dirty="0">
              <a:solidFill>
                <a:srgbClr val="000000"/>
              </a:solidFill>
              <a:latin typeface="Ebrima" panose="02000000000000000000" pitchFamily="2" charset="0"/>
              <a:ea typeface="宋体" panose="02010600030101010101" pitchFamily="2" charset="-122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Ebrima" panose="02000000000000000000" pitchFamily="2" charset="0"/>
                <a:ea typeface="宋体" panose="02010600030101010101" pitchFamily="2" charset="-122"/>
                <a:cs typeface="Ebrima" panose="02000000000000000000" pitchFamily="2" charset="0"/>
              </a:rPr>
              <a:t>天猫-中国地标性的线上综合购物平台，拥有超1.2万国际品牌，18万知名大牌，8.9万品牌旗舰店，是在线B2C购物平台，是很多品牌的集合销售商城（B2C-商对客电子商务）。</a:t>
            </a:r>
            <a:endParaRPr lang="en-US" altLang="zh-CN" sz="1600" dirty="0">
              <a:solidFill>
                <a:srgbClr val="000000"/>
              </a:solidFill>
              <a:latin typeface="Ebrima" panose="02000000000000000000" pitchFamily="2" charset="0"/>
              <a:ea typeface="宋体" panose="02010600030101010101" pitchFamily="2" charset="-122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Ebrima" panose="02000000000000000000" pitchFamily="2" charset="0"/>
                <a:ea typeface="宋体" panose="02010600030101010101" pitchFamily="2" charset="-122"/>
                <a:cs typeface="Ebrima" panose="02000000000000000000" pitchFamily="2" charset="0"/>
              </a:rPr>
              <a:t>虽然淘宝和天猫都同属于阿里巴巴旗下平台，但是它们之间有很大区别-</a:t>
            </a:r>
            <a:r>
              <a:rPr lang="zh-CN" altLang="en-US" sz="1600" dirty="0">
                <a:solidFill>
                  <a:srgbClr val="000000"/>
                </a:solidFill>
                <a:latin typeface="Ebrima" panose="02000000000000000000" pitchFamily="2" charset="0"/>
                <a:ea typeface="宋体" panose="02010600030101010101" pitchFamily="2" charset="-122"/>
                <a:cs typeface="Ebrima" panose="02000000000000000000" pitchFamily="2" charset="0"/>
              </a:rPr>
              <a:t>规则、推广、分销、主体、费用、商品、开店注册、</a:t>
            </a:r>
            <a:endParaRPr lang="zh-CN" altLang="en-US" sz="1600" dirty="0">
              <a:solidFill>
                <a:srgbClr val="000000"/>
              </a:solidFill>
              <a:latin typeface="Ebrima" panose="02000000000000000000" pitchFamily="2" charset="0"/>
              <a:ea typeface="宋体" panose="02010600030101010101" pitchFamily="2" charset="-122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Ebrima" panose="02000000000000000000" pitchFamily="2" charset="0"/>
                <a:ea typeface="宋体" panose="02010600030101010101" pitchFamily="2" charset="-122"/>
                <a:cs typeface="Ebrima" panose="02000000000000000000" pitchFamily="2" charset="0"/>
              </a:rPr>
              <a:t>店铺装修、评价体系都有很大区别。</a:t>
            </a:r>
            <a:endParaRPr lang="zh-CN" altLang="en-US" sz="1600" dirty="0">
              <a:solidFill>
                <a:srgbClr val="000000"/>
              </a:solidFill>
              <a:latin typeface="Ebrima" panose="02000000000000000000" pitchFamily="2" charset="0"/>
              <a:ea typeface="宋体" panose="02010600030101010101" pitchFamily="2" charset="-122"/>
              <a:cs typeface="Ebrima" panose="02000000000000000000" pitchFamily="2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Box 2"/>
          <p:cNvSpPr txBox="1"/>
          <p:nvPr/>
        </p:nvSpPr>
        <p:spPr>
          <a:xfrm>
            <a:off x="4370705" y="1639570"/>
            <a:ext cx="30619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京东与天猫的对比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8275" y="2603500"/>
            <a:ext cx="4593590" cy="244856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3" descr="C:\Users\Administrator\Desktop\余乐\美工教材\PPT\第六章\图片他.png图片他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31865" y="2603500"/>
            <a:ext cx="4732020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矩形 10"/>
          <p:cNvSpPr/>
          <p:nvPr/>
        </p:nvSpPr>
        <p:spPr>
          <a:xfrm>
            <a:off x="1534795" y="2603500"/>
            <a:ext cx="436181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A.天猫和京东有什么区别与相似点呢？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先从刘强东的“十节甘蔗”理论说起，他认为：一个产品从创意、设计、研发、制造到定价五个环节应该由品牌商来做。然后接下来的营销、交易、仓储、配送到售后这五个环节应该由零售商来做。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7" grpId="0" animBg="1"/>
      <p:bldP spid="17415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Box 2"/>
          <p:cNvSpPr txBox="1"/>
          <p:nvPr/>
        </p:nvSpPr>
        <p:spPr>
          <a:xfrm>
            <a:off x="4424680" y="1379855"/>
            <a:ext cx="30619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京东与天猫的对比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2315" y="2395220"/>
            <a:ext cx="4960620" cy="307467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5" name="矩形 10"/>
          <p:cNvSpPr/>
          <p:nvPr/>
        </p:nvSpPr>
        <p:spPr>
          <a:xfrm>
            <a:off x="858520" y="2426335"/>
            <a:ext cx="48444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B.京东和天猫到底哪个比较好？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a.京东有物流，阿里有支付。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是论独立资源，阿里的支付宝有超过3亿实名用户，其中活跃用户接近2亿，京东的网银在线虽然未公布相关数字，但相比二者的差距不小。虽然在京东和腾讯合作以后，用户可以使用微信支付付款，但微信支付毕竟是腾讯的产品，除了要交费之外，过渡依赖微信支付也会影响京东金融延伸业务的发展。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20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项目应用实战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timg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7705" y="2395220"/>
            <a:ext cx="6012180" cy="30746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7" grpId="0" animBg="1"/>
      <p:bldP spid="17415" grpId="0"/>
      <p:bldP spid="24" grpId="0"/>
    </p:bldLst>
  </p:timing>
</p:sld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2931</Words>
  <Application>WPS 演示</Application>
  <PresentationFormat>宽屏</PresentationFormat>
  <Paragraphs>155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Calibri Light</vt:lpstr>
      <vt:lpstr>Lato Regular</vt:lpstr>
      <vt:lpstr>文鼎霹靂體</vt:lpstr>
      <vt:lpstr>Lao UI</vt:lpstr>
      <vt:lpstr>Desyrel</vt:lpstr>
      <vt:lpstr>FZCuYuan-M03S</vt:lpstr>
      <vt:lpstr>幼圆</vt:lpstr>
      <vt:lpstr>Ebrima</vt:lpstr>
      <vt:lpstr>Aller Light</vt:lpstr>
      <vt:lpstr>U.S. 101</vt:lpstr>
      <vt:lpstr>Roboto</vt:lpstr>
      <vt:lpstr>Agency FB</vt:lpstr>
      <vt:lpstr>Calibri</vt:lpstr>
      <vt:lpstr>Arial Unicode MS</vt:lpstr>
      <vt:lpstr>Segoe Print</vt:lpstr>
      <vt:lpstr>PMingLiU-ExtB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Administrator</cp:lastModifiedBy>
  <cp:revision>169</cp:revision>
  <dcterms:created xsi:type="dcterms:W3CDTF">2013-10-08T09:05:00Z</dcterms:created>
  <dcterms:modified xsi:type="dcterms:W3CDTF">2019-01-12T06:01:08Z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2052-11.1.0.8213</vt:lpwstr>
  </property>
</Properties>
</file>